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65" r:id="rId5"/>
    <p:sldId id="269" r:id="rId6"/>
    <p:sldId id="271" r:id="rId7"/>
    <p:sldId id="272" r:id="rId8"/>
    <p:sldId id="287" r:id="rId9"/>
    <p:sldId id="1286" r:id="rId10"/>
    <p:sldId id="1492" r:id="rId11"/>
    <p:sldId id="1485" r:id="rId12"/>
    <p:sldId id="1486" r:id="rId13"/>
    <p:sldId id="1488" r:id="rId14"/>
    <p:sldId id="1491" r:id="rId15"/>
    <p:sldId id="1493" r:id="rId16"/>
    <p:sldId id="1483" r:id="rId17"/>
    <p:sldId id="1293" r:id="rId18"/>
    <p:sldId id="1297" r:id="rId19"/>
    <p:sldId id="1455" r:id="rId20"/>
    <p:sldId id="273" r:id="rId21"/>
    <p:sldId id="1494" r:id="rId22"/>
    <p:sldId id="1476" r:id="rId23"/>
    <p:sldId id="1497" r:id="rId24"/>
    <p:sldId id="533" r:id="rId25"/>
    <p:sldId id="537" r:id="rId26"/>
    <p:sldId id="1712" r:id="rId27"/>
    <p:sldId id="1188" r:id="rId28"/>
    <p:sldId id="1158" r:id="rId29"/>
    <p:sldId id="1189" r:id="rId30"/>
    <p:sldId id="1735" r:id="rId31"/>
    <p:sldId id="1730" r:id="rId32"/>
    <p:sldId id="1732" r:id="rId33"/>
    <p:sldId id="1733" r:id="rId34"/>
    <p:sldId id="1734" r:id="rId35"/>
    <p:sldId id="1737" r:id="rId36"/>
    <p:sldId id="1567" r:id="rId37"/>
    <p:sldId id="1578" r:id="rId38"/>
    <p:sldId id="1570" r:id="rId39"/>
    <p:sldId id="1576" r:id="rId40"/>
    <p:sldId id="1577" r:id="rId41"/>
    <p:sldId id="1740" r:id="rId42"/>
    <p:sldId id="174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BFF"/>
    <a:srgbClr val="008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16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aitz\Desktop\Ensayos%20Hungria\Trial%20Results%20First%20Far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aitz\Desktop\Ensayos%20Hungria\Trial%20Results%20First%20Farm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aitz\Desktop\Ensayos%20Hungria\Trial%20Results%20First%20Farm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\Desktop\WPD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\Desktop\WPD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\Desktop\PPT%20General%20Nebsui%20gr&#224;fic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400" b="1" dirty="0"/>
              <a:t>A </a:t>
            </a:r>
            <a:r>
              <a:rPr lang="es-ES" sz="1400" b="1" dirty="0" err="1"/>
              <a:t>silóból</a:t>
            </a:r>
            <a:r>
              <a:rPr lang="es-ES" sz="1400" b="1" dirty="0"/>
              <a:t> </a:t>
            </a:r>
            <a:r>
              <a:rPr lang="es-ES" sz="1400" b="1" dirty="0" err="1"/>
              <a:t>származó</a:t>
            </a:r>
            <a:r>
              <a:rPr lang="es-ES" sz="1400" b="1" dirty="0"/>
              <a:t> </a:t>
            </a:r>
            <a:r>
              <a:rPr lang="es-ES" sz="1400" b="1" dirty="0" err="1"/>
              <a:t>takarmányminta</a:t>
            </a:r>
            <a:endParaRPr lang="es-ES" sz="1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1D-4AD8-94FE-6E9681CFF7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1D-4AD8-94FE-6E9681CFF7B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1D-4AD8-94FE-6E9681CFF7B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9,8 x 10</a:t>
                    </a:r>
                    <a:r>
                      <a:rPr lang="en-US" baseline="30000" dirty="0"/>
                      <a:t>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01D-4AD8-94FE-6E9681CFF7B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1,2 x 10</a:t>
                    </a:r>
                    <a:r>
                      <a:rPr lang="en-US" baseline="30000" dirty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01D-4AD8-94FE-6E9681CFF7B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8,2 x 10</a:t>
                    </a:r>
                    <a:r>
                      <a:rPr lang="en-US" baseline="30000" dirty="0"/>
                      <a:t>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01D-4AD8-94FE-6E9681CFF7B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1,9 x 10</a:t>
                    </a:r>
                    <a:r>
                      <a:rPr lang="en-US" baseline="30000" dirty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01D-4AD8-94FE-6E9681CFF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Hoja4!$B$3:$E$3</c:f>
              <c:strCache>
                <c:ptCount val="4"/>
                <c:pt idx="0">
                  <c:v>Control group </c:v>
                </c:pt>
                <c:pt idx="1">
                  <c:v>Organic acids 1</c:v>
                </c:pt>
                <c:pt idx="2">
                  <c:v>Organic acids 2</c:v>
                </c:pt>
                <c:pt idx="3">
                  <c:v>AMN </c:v>
                </c:pt>
              </c:strCache>
              <c:extLst/>
            </c:strRef>
          </c:cat>
          <c:val>
            <c:numRef>
              <c:f>Hoja4!$B$6:$E$6</c:f>
              <c:numCache>
                <c:formatCode>General</c:formatCode>
                <c:ptCount val="4"/>
                <c:pt idx="0">
                  <c:v>980000000</c:v>
                </c:pt>
                <c:pt idx="1">
                  <c:v>1200000000</c:v>
                </c:pt>
                <c:pt idx="2">
                  <c:v>820000000</c:v>
                </c:pt>
                <c:pt idx="3" formatCode="#,##0">
                  <c:v>190000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1D-4AD8-94FE-6E9681CFF7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1669136"/>
        <c:axId val="1191680368"/>
      </c:barChart>
      <c:catAx>
        <c:axId val="119166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1680368"/>
        <c:crosses val="autoZero"/>
        <c:auto val="1"/>
        <c:lblAlgn val="ctr"/>
        <c:lblOffset val="100"/>
        <c:noMultiLvlLbl val="0"/>
      </c:catAx>
      <c:valAx>
        <c:axId val="119168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dirty="0"/>
                  <a:t>CFU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166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400" b="1" dirty="0" err="1"/>
              <a:t>Takarmányminta</a:t>
            </a:r>
            <a:r>
              <a:rPr lang="es-ES" sz="1400" b="1" dirty="0"/>
              <a:t> a </a:t>
            </a:r>
            <a:r>
              <a:rPr lang="es-ES" sz="1400" b="1" dirty="0" err="1"/>
              <a:t>vemhesség</a:t>
            </a:r>
            <a:r>
              <a:rPr lang="es-ES" sz="1400" b="1" dirty="0"/>
              <a:t> </a:t>
            </a:r>
            <a:r>
              <a:rPr lang="es-ES" sz="1400" b="1" dirty="0" err="1"/>
              <a:t>kezdetén</a:t>
            </a:r>
            <a:endParaRPr lang="es-ES" sz="1400" b="1" dirty="0"/>
          </a:p>
        </c:rich>
      </c:tx>
      <c:layout>
        <c:manualLayout>
          <c:xMode val="edge"/>
          <c:yMode val="edge"/>
          <c:x val="0.16431697446488475"/>
          <c:y val="1.20297339593114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2011880761281651"/>
          <c:y val="0.17642528231271895"/>
          <c:w val="0.84582030507056183"/>
          <c:h val="0.689967468035453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D5-47A6-8F80-5B324970251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D5-47A6-8F80-5B3249702517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D5-47A6-8F80-5B324970251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6,8 x 10</a:t>
                    </a:r>
                    <a:r>
                      <a:rPr lang="en-US" baseline="30000" dirty="0"/>
                      <a:t>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D5-47A6-8F80-5B324970251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 x 10</a:t>
                    </a:r>
                    <a:r>
                      <a:rPr lang="en-US" baseline="30000"/>
                      <a:t>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D5-47A6-8F80-5B324970251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7,5 x 10</a:t>
                    </a:r>
                    <a:r>
                      <a:rPr lang="en-US" baseline="30000" dirty="0"/>
                      <a:t>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D5-47A6-8F80-5B324970251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1,4 x 10</a:t>
                    </a:r>
                    <a:r>
                      <a:rPr lang="en-US" baseline="30000" dirty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BD5-47A6-8F80-5B324970251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Hoja5!$D$4:$G$4</c:f>
              <c:strCache>
                <c:ptCount val="4"/>
                <c:pt idx="0">
                  <c:v>Control group </c:v>
                </c:pt>
                <c:pt idx="1">
                  <c:v>Organic acids 1</c:v>
                </c:pt>
                <c:pt idx="2">
                  <c:v>Organic acids 2</c:v>
                </c:pt>
                <c:pt idx="3">
                  <c:v>AMN </c:v>
                </c:pt>
              </c:strCache>
              <c:extLst/>
            </c:strRef>
          </c:cat>
          <c:val>
            <c:numRef>
              <c:f>Hoja5!$D$7:$G$7</c:f>
              <c:numCache>
                <c:formatCode>General</c:formatCode>
                <c:ptCount val="4"/>
                <c:pt idx="0">
                  <c:v>680000000</c:v>
                </c:pt>
                <c:pt idx="1">
                  <c:v>2000000000</c:v>
                </c:pt>
                <c:pt idx="2">
                  <c:v>750000000</c:v>
                </c:pt>
                <c:pt idx="3">
                  <c:v>140000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D5-47A6-8F80-5B32497025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1685360"/>
        <c:axId val="1191680784"/>
      </c:barChart>
      <c:catAx>
        <c:axId val="119168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1680784"/>
        <c:crosses val="autoZero"/>
        <c:auto val="1"/>
        <c:lblAlgn val="ctr"/>
        <c:lblOffset val="100"/>
        <c:noMultiLvlLbl val="0"/>
      </c:catAx>
      <c:valAx>
        <c:axId val="119168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baseline="0" dirty="0"/>
                  <a:t>CFU</a:t>
                </a:r>
                <a:endParaRPr lang="es-ES" dirty="0"/>
              </a:p>
            </c:rich>
          </c:tx>
          <c:layout>
            <c:manualLayout>
              <c:xMode val="edge"/>
              <c:yMode val="edge"/>
              <c:x val="2.4582104228121934E-3"/>
              <c:y val="0.384672143974960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1685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400" b="1" dirty="0" err="1"/>
              <a:t>Takarmányminta</a:t>
            </a:r>
            <a:r>
              <a:rPr lang="es-ES" sz="1400" b="1" dirty="0"/>
              <a:t> a </a:t>
            </a:r>
            <a:r>
              <a:rPr lang="es-ES" sz="1400" b="1" dirty="0" err="1"/>
              <a:t>vemhesség</a:t>
            </a:r>
            <a:r>
              <a:rPr lang="es-ES" sz="1400" b="1" dirty="0"/>
              <a:t> </a:t>
            </a:r>
            <a:r>
              <a:rPr lang="es-ES" sz="1400" b="1" dirty="0" err="1"/>
              <a:t>végén</a:t>
            </a:r>
            <a:endParaRPr lang="es-ES" sz="1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3916746243069136"/>
          <c:y val="0.18315493866944615"/>
          <c:w val="0.80204397761254631"/>
          <c:h val="0.713423783008495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00-4F46-8720-7E7FDABA35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00-4F46-8720-7E7FDABA353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00-4F46-8720-7E7FDABA353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 x 10</a:t>
                    </a:r>
                    <a:r>
                      <a:rPr lang="en-US" baseline="30000"/>
                      <a:t>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00-4F46-8720-7E7FDABA353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 x 10</a:t>
                    </a:r>
                    <a:r>
                      <a:rPr lang="en-US" baseline="30000"/>
                      <a:t>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00-4F46-8720-7E7FDABA353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1,2 x 10</a:t>
                    </a:r>
                    <a:r>
                      <a:rPr lang="en-US" baseline="30000" dirty="0"/>
                      <a:t>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A00-4F46-8720-7E7FDABA353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 x 10</a:t>
                    </a:r>
                    <a:r>
                      <a:rPr lang="en-US" baseline="30000"/>
                      <a:t>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A00-4F46-8720-7E7FDABA35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Hoja6!$F$5:$I$5</c:f>
              <c:strCache>
                <c:ptCount val="4"/>
                <c:pt idx="0">
                  <c:v>Control group </c:v>
                </c:pt>
                <c:pt idx="1">
                  <c:v>Organic acids 1</c:v>
                </c:pt>
                <c:pt idx="2">
                  <c:v>Organic acids 2</c:v>
                </c:pt>
                <c:pt idx="3">
                  <c:v>AMN </c:v>
                </c:pt>
              </c:strCache>
              <c:extLst/>
            </c:strRef>
          </c:cat>
          <c:val>
            <c:numRef>
              <c:f>Hoja6!$F$8:$I$8</c:f>
              <c:numCache>
                <c:formatCode>General</c:formatCode>
                <c:ptCount val="4"/>
                <c:pt idx="0">
                  <c:v>2000000000</c:v>
                </c:pt>
                <c:pt idx="1">
                  <c:v>800000000</c:v>
                </c:pt>
                <c:pt idx="2">
                  <c:v>120000000</c:v>
                </c:pt>
                <c:pt idx="3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00-4F46-8720-7E7FDABA35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1664144"/>
        <c:axId val="1191658736"/>
      </c:barChart>
      <c:catAx>
        <c:axId val="119166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1658736"/>
        <c:crosses val="autoZero"/>
        <c:auto val="1"/>
        <c:lblAlgn val="ctr"/>
        <c:lblOffset val="100"/>
        <c:noMultiLvlLbl val="0"/>
      </c:catAx>
      <c:valAx>
        <c:axId val="119165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dirty="0"/>
                  <a:t>CFU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166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 err="1"/>
              <a:t>Kumulatív</a:t>
            </a:r>
            <a:r>
              <a:rPr lang="es-ES" sz="2400" b="1" dirty="0"/>
              <a:t> </a:t>
            </a:r>
            <a:r>
              <a:rPr lang="es-ES" sz="2400" b="1" dirty="0" err="1"/>
              <a:t>mortalitás</a:t>
            </a:r>
            <a:r>
              <a:rPr lang="es-ES" sz="2400" b="1" dirty="0"/>
              <a:t> </a:t>
            </a:r>
            <a:r>
              <a:rPr lang="es-ES" sz="2400" b="1" baseline="0" dirty="0"/>
              <a:t>(%)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9445-4804-A401-DB37F330804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9445-4804-A401-DB37F330804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445-4804-A401-DB37F330804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9445-4804-A401-DB37F330804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2,,0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445-4804-A401-DB37F330804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10,83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445-4804-A401-DB37F330804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6,66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445-4804-A401-DB37F330804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3,33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445-4804-A401-DB37F330804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Hoja1!$A$63:$A$66</c:f>
              <c:strCache>
                <c:ptCount val="4"/>
                <c:pt idx="0">
                  <c:v>Negative control</c:v>
                </c:pt>
                <c:pt idx="1">
                  <c:v>Infected control</c:v>
                </c:pt>
                <c:pt idx="2">
                  <c:v>Cimenol Ring as Treatment</c:v>
                </c:pt>
                <c:pt idx="3">
                  <c:v>Cimenol Ring as Prevention</c:v>
                </c:pt>
              </c:strCache>
            </c:strRef>
          </c:cat>
          <c:val>
            <c:numRef>
              <c:f>Hoja1!$B$63:$B$66</c:f>
              <c:numCache>
                <c:formatCode>General</c:formatCode>
                <c:ptCount val="4"/>
                <c:pt idx="0">
                  <c:v>2.5</c:v>
                </c:pt>
                <c:pt idx="1">
                  <c:v>10.83</c:v>
                </c:pt>
                <c:pt idx="2">
                  <c:v>6.66</c:v>
                </c:pt>
                <c:pt idx="3">
                  <c:v>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5-4804-A401-DB37F3308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19955104"/>
        <c:axId val="419960024"/>
      </c:barChart>
      <c:catAx>
        <c:axId val="4199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9960024"/>
        <c:crosses val="autoZero"/>
        <c:auto val="1"/>
        <c:lblAlgn val="ctr"/>
        <c:lblOffset val="100"/>
        <c:noMultiLvlLbl val="0"/>
      </c:catAx>
      <c:valAx>
        <c:axId val="41996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995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b="1" dirty="0" err="1"/>
              <a:t>Európai</a:t>
            </a:r>
            <a:r>
              <a:rPr lang="es-ES" b="1" dirty="0"/>
              <a:t> </a:t>
            </a:r>
            <a:r>
              <a:rPr lang="es-ES" b="1" dirty="0" err="1"/>
              <a:t>hatékonysági</a:t>
            </a:r>
            <a:r>
              <a:rPr lang="es-ES" b="1" dirty="0"/>
              <a:t> </a:t>
            </a:r>
            <a:r>
              <a:rPr lang="es-ES" b="1" dirty="0" err="1"/>
              <a:t>mutató</a:t>
            </a:r>
            <a:r>
              <a:rPr lang="es-ES" b="1" dirty="0"/>
              <a:t> (EEI)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8.8866643134523568E-2"/>
          <c:y val="0.16838804782043773"/>
          <c:w val="0.89275407774632409"/>
          <c:h val="0.634108449371480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B13A-4188-B81F-FE279391C01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B13A-4188-B81F-FE279391C0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B13A-4188-B81F-FE279391C01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4-B13A-4188-B81F-FE279391C01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247,36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3A-4188-B81F-FE279391C01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224,29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3A-4188-B81F-FE279391C01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253,64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3A-4188-B81F-FE279391C01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257,81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13A-4188-B81F-FE279391C01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000" b="0" i="0" u="none" strike="noStrike" kern="1200" baseline="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Hoja1!$A$43:$A$46</c:f>
              <c:strCache>
                <c:ptCount val="4"/>
                <c:pt idx="0">
                  <c:v>Negative control</c:v>
                </c:pt>
                <c:pt idx="1">
                  <c:v>Infected control</c:v>
                </c:pt>
                <c:pt idx="2">
                  <c:v>Treatment</c:v>
                </c:pt>
                <c:pt idx="3">
                  <c:v>Prevention</c:v>
                </c:pt>
              </c:strCache>
            </c:strRef>
          </c:cat>
          <c:val>
            <c:numRef>
              <c:f>Hoja1!$B$43:$B$46</c:f>
              <c:numCache>
                <c:formatCode>General</c:formatCode>
                <c:ptCount val="4"/>
                <c:pt idx="0">
                  <c:v>247.36</c:v>
                </c:pt>
                <c:pt idx="1">
                  <c:v>224.29</c:v>
                </c:pt>
                <c:pt idx="2">
                  <c:v>253.64</c:v>
                </c:pt>
                <c:pt idx="3">
                  <c:v>257.81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A-4188-B81F-FE279391C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80989456"/>
        <c:axId val="180988800"/>
      </c:barChart>
      <c:catAx>
        <c:axId val="18098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988800"/>
        <c:crosses val="autoZero"/>
        <c:auto val="1"/>
        <c:lblAlgn val="ctr"/>
        <c:lblOffset val="100"/>
        <c:noMultiLvlLbl val="0"/>
      </c:catAx>
      <c:valAx>
        <c:axId val="18098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98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2000" noProof="0"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>
                <a:solidFill>
                  <a:schemeClr val="tx1"/>
                </a:solidFill>
              </a:rPr>
              <a:t>Súly</a:t>
            </a:r>
            <a:r>
              <a:rPr lang="en-US" sz="2400" b="1" dirty="0">
                <a:solidFill>
                  <a:schemeClr val="tx1"/>
                </a:solidFill>
              </a:rPr>
              <a:t> (kg)</a:t>
            </a:r>
            <a:r>
              <a:rPr lang="en-US" sz="2400" b="1" baseline="0" dirty="0">
                <a:solidFill>
                  <a:schemeClr val="tx1"/>
                </a:solidFill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</a:rPr>
              <a:t>és</a:t>
            </a:r>
            <a:r>
              <a:rPr lang="en-US" sz="2400" b="1" baseline="0" dirty="0">
                <a:solidFill>
                  <a:schemeClr val="tx1"/>
                </a:solidFill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</a:rPr>
              <a:t>takarmány-átalakítási</a:t>
            </a:r>
            <a:r>
              <a:rPr lang="en-US" sz="2400" b="1" baseline="0" dirty="0">
                <a:solidFill>
                  <a:schemeClr val="tx1"/>
                </a:solidFill>
              </a:rPr>
              <a:t> </a:t>
            </a:r>
            <a:r>
              <a:rPr lang="en-US" sz="2400" b="1" baseline="0" dirty="0" err="1">
                <a:solidFill>
                  <a:schemeClr val="tx1"/>
                </a:solidFill>
              </a:rPr>
              <a:t>arány</a:t>
            </a:r>
            <a:endParaRPr lang="en-US" sz="2400" b="1" baseline="0" dirty="0">
              <a:solidFill>
                <a:schemeClr val="tx1"/>
              </a:solidFill>
            </a:endParaRPr>
          </a:p>
          <a:p>
            <a:pPr>
              <a:defRPr sz="2400" b="1">
                <a:solidFill>
                  <a:schemeClr val="tx1"/>
                </a:solidFill>
              </a:defRPr>
            </a:pPr>
            <a:endParaRPr lang="en-US" sz="24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Hoja1!$A$408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72F-4C3A-ADA1-1663860EC45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2F-4C3A-ADA1-1663860EC4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Hoja1!$B$407:$C$407</c:f>
              <c:strCache>
                <c:ptCount val="2"/>
                <c:pt idx="0">
                  <c:v>Peso (kg)</c:v>
                </c:pt>
                <c:pt idx="1">
                  <c:v>Índice de conversión</c:v>
                </c:pt>
              </c:strCache>
            </c:strRef>
          </c:cat>
          <c:val>
            <c:numRef>
              <c:f>Hoja1!$B$408:$C$408</c:f>
              <c:numCache>
                <c:formatCode>General</c:formatCode>
                <c:ptCount val="2"/>
                <c:pt idx="0">
                  <c:v>2.3260000000000001</c:v>
                </c:pt>
                <c:pt idx="1">
                  <c:v>1.6479999999999999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5-4EDF-8881-725A05392E8E}"/>
            </c:ext>
          </c:extLst>
        </c:ser>
        <c:ser>
          <c:idx val="1"/>
          <c:order val="1"/>
          <c:tx>
            <c:strRef>
              <c:f>Hoja1!$A$409</c:f>
              <c:strCache>
                <c:ptCount val="1"/>
                <c:pt idx="0">
                  <c:v>Nebsui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Hoja1!$B$407:$C$407</c:f>
              <c:strCache>
                <c:ptCount val="2"/>
                <c:pt idx="0">
                  <c:v>Peso (kg)</c:v>
                </c:pt>
                <c:pt idx="1">
                  <c:v>Índice de conversión</c:v>
                </c:pt>
              </c:strCache>
            </c:strRef>
          </c:cat>
          <c:val>
            <c:numRef>
              <c:f>Hoja1!$B$409:$C$409</c:f>
              <c:numCache>
                <c:formatCode>General</c:formatCode>
                <c:ptCount val="2"/>
                <c:pt idx="0">
                  <c:v>2.3580000000000001</c:v>
                </c:pt>
                <c:pt idx="1">
                  <c:v>1.6240000000000001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5-4EDF-8881-725A05392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8080096"/>
        <c:axId val="388082392"/>
      </c:barChart>
      <c:catAx>
        <c:axId val="38808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8082392"/>
        <c:crosses val="autoZero"/>
        <c:auto val="1"/>
        <c:lblAlgn val="ctr"/>
        <c:lblOffset val="100"/>
        <c:noMultiLvlLbl val="0"/>
      </c:catAx>
      <c:valAx>
        <c:axId val="388082392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808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31944919928483"/>
          <c:y val="0.47555395604754214"/>
          <c:w val="0.14251790989894378"/>
          <c:h val="0.1761154844785672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7ED89E5-9E26-6FE1-22F5-82C80CF02A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FE5D11-F9EA-C0C9-A69C-7F9EEB9E0E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3AF51-BF4A-4DB3-99FD-69BA3739C0F6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3DE293-0DCD-5F20-C3C4-960BB49225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8C5037-FB89-E071-BCC2-A54D6ED595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7F493-3426-4B0D-B10D-F173C09EE9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17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D6BB-BA84-4C4C-A01E-669C81A906E7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F6025-AD89-4C70-8DCC-669F45217A1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4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366B8-0D3A-44FB-830F-CA793C7FCB4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46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44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EED7-617B-4AD7-A273-C22944C060ED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4ADA-E22E-4686-9AB5-956AA6349AE0}" type="slidenum">
              <a:rPr lang="es-ES" smtClean="0"/>
              <a:t>‹#›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0684C7E-55CF-A483-8BD4-9E47B91A9A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D428224-BE23-A306-A420-CAFE2B0B529B}"/>
              </a:ext>
            </a:extLst>
          </p:cNvPr>
          <p:cNvSpPr/>
          <p:nvPr userDrawn="1"/>
        </p:nvSpPr>
        <p:spPr>
          <a:xfrm>
            <a:off x="4475017" y="378619"/>
            <a:ext cx="4668983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1800" noProof="0" dirty="0" err="1"/>
              <a:t>Szimpózium</a:t>
            </a:r>
            <a:r>
              <a:rPr lang="en-AE" sz="1800" noProof="0" dirty="0"/>
              <a:t>, </a:t>
            </a:r>
            <a:r>
              <a:rPr lang="en-AE" sz="1800" noProof="0" dirty="0" err="1"/>
              <a:t>Magyarország</a:t>
            </a:r>
            <a:r>
              <a:rPr lang="en-AE" sz="1800" noProof="0" dirty="0"/>
              <a:t>, 2023</a:t>
            </a:r>
          </a:p>
        </p:txBody>
      </p:sp>
      <p:pic>
        <p:nvPicPr>
          <p:cNvPr id="12" name="Imagen 11" descr="Un dibujo de una cara feliz&#10;&#10;Descripción generada automáticamente con confianza media">
            <a:extLst>
              <a:ext uri="{FF2B5EF4-FFF2-40B4-BE49-F238E27FC236}">
                <a16:creationId xmlns:a16="http://schemas.microsoft.com/office/drawing/2014/main" id="{439DD693-6932-FECC-8A03-74061C12AE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0" y="5178829"/>
            <a:ext cx="2359094" cy="128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2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EED7-617B-4AD7-A273-C22944C060ED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4ADA-E22E-4686-9AB5-956AA6349AE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16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EED7-617B-4AD7-A273-C22944C060ED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4ADA-E22E-4686-9AB5-956AA6349AE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83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EED7-617B-4AD7-A273-C22944C060ED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4ADA-E22E-4686-9AB5-956AA6349AE0}" type="slidenum">
              <a:rPr lang="es-ES" smtClean="0"/>
              <a:t>‹#›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4BC7893-D3B7-AC0B-B4BC-A3242D7A353F}"/>
              </a:ext>
            </a:extLst>
          </p:cNvPr>
          <p:cNvSpPr/>
          <p:nvPr userDrawn="1"/>
        </p:nvSpPr>
        <p:spPr>
          <a:xfrm>
            <a:off x="4475017" y="136524"/>
            <a:ext cx="4668983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1800" noProof="0" dirty="0" err="1"/>
              <a:t>Szimpózium</a:t>
            </a:r>
            <a:r>
              <a:rPr lang="en-AE" sz="1800" noProof="0" dirty="0"/>
              <a:t>, </a:t>
            </a:r>
            <a:r>
              <a:rPr lang="en-AE" sz="1800" noProof="0" dirty="0" err="1"/>
              <a:t>Magyarország</a:t>
            </a:r>
            <a:r>
              <a:rPr lang="en-AE" sz="1800" noProof="0" dirty="0"/>
              <a:t>, 2023</a:t>
            </a:r>
          </a:p>
        </p:txBody>
      </p:sp>
      <p:pic>
        <p:nvPicPr>
          <p:cNvPr id="8" name="Imagen 7" descr="Un dibujo de una cara feliz&#10;&#10;Descripción generada automáticamente con confianza media">
            <a:extLst>
              <a:ext uri="{FF2B5EF4-FFF2-40B4-BE49-F238E27FC236}">
                <a16:creationId xmlns:a16="http://schemas.microsoft.com/office/drawing/2014/main" id="{F34F12A7-8752-2671-C8C4-DBEAE4BFE0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" y="6311898"/>
            <a:ext cx="766119" cy="41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2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EED7-617B-4AD7-A273-C22944C060ED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4ADA-E22E-4686-9AB5-956AA6349AE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14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EED7-617B-4AD7-A273-C22944C060ED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4ADA-E22E-4686-9AB5-956AA6349AE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06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EED7-617B-4AD7-A273-C22944C060ED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4ADA-E22E-4686-9AB5-956AA6349AE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86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EED7-617B-4AD7-A273-C22944C060ED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4ADA-E22E-4686-9AB5-956AA6349AE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79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EED7-617B-4AD7-A273-C22944C060ED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4ADA-E22E-4686-9AB5-956AA6349AE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EED7-617B-4AD7-A273-C22944C060ED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4ADA-E22E-4686-9AB5-956AA6349AE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65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EED7-617B-4AD7-A273-C22944C060ED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4ADA-E22E-4686-9AB5-956AA6349AE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41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EED7-617B-4AD7-A273-C22944C060ED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4ADA-E22E-4686-9AB5-956AA6349AE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541762C-AA8C-9B82-BB3E-0FBB8D38C2D5}"/>
              </a:ext>
            </a:extLst>
          </p:cNvPr>
          <p:cNvSpPr txBox="1"/>
          <p:nvPr/>
        </p:nvSpPr>
        <p:spPr>
          <a:xfrm>
            <a:off x="67064" y="3087765"/>
            <a:ext cx="6216290" cy="17081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Baktérium</a:t>
            </a:r>
            <a:r>
              <a:rPr kumimoji="0" lang="es-E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 </a:t>
            </a:r>
            <a:r>
              <a:rPr kumimoji="0" lang="es-E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okozta</a:t>
            </a:r>
            <a:r>
              <a:rPr kumimoji="0" lang="es-E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dirty="0">
                <a:solidFill>
                  <a:prstClr val="black"/>
                </a:solidFill>
                <a:latin typeface="Bahnschrift SemiBold" panose="020B0502040204020203" pitchFamily="34" charset="0"/>
              </a:rPr>
              <a:t>b</a:t>
            </a:r>
            <a:r>
              <a:rPr kumimoji="0" lang="es-E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élm</a:t>
            </a:r>
            <a:r>
              <a:rPr kumimoji="0" lang="hu-HU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ű</a:t>
            </a:r>
            <a:r>
              <a:rPr kumimoji="0" lang="es-E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köködési</a:t>
            </a:r>
            <a:r>
              <a:rPr kumimoji="0" lang="es-E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 </a:t>
            </a:r>
            <a:r>
              <a:rPr kumimoji="0" lang="es-E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zavarok</a:t>
            </a:r>
            <a:r>
              <a:rPr kumimoji="0" lang="es-E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természetes</a:t>
            </a: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megelőzése</a:t>
            </a:r>
            <a:endParaRPr kumimoji="0" lang="es-E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69A8FB6-FC9A-965C-3017-4140E08072DD}"/>
              </a:ext>
            </a:extLst>
          </p:cNvPr>
          <p:cNvSpPr txBox="1">
            <a:spLocks/>
          </p:cNvSpPr>
          <p:nvPr/>
        </p:nvSpPr>
        <p:spPr>
          <a:xfrm>
            <a:off x="2961940" y="5589518"/>
            <a:ext cx="3808886" cy="43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rgbClr val="00B050"/>
                </a:solidFill>
              </a:rPr>
              <a:t>Ekaitz Maguregui </a:t>
            </a:r>
          </a:p>
        </p:txBody>
      </p:sp>
    </p:spTree>
    <p:extLst>
      <p:ext uri="{BB962C8B-B14F-4D97-AF65-F5344CB8AC3E}">
        <p14:creationId xmlns:p14="http://schemas.microsoft.com/office/powerpoint/2010/main" val="317496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67B03-B48A-4694-7343-F41FD6EC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51489"/>
            <a:ext cx="8276831" cy="2596188"/>
          </a:xfrm>
        </p:spPr>
        <p:txBody>
          <a:bodyPr>
            <a:normAutofit/>
          </a:bodyPr>
          <a:lstStyle/>
          <a:p>
            <a:pPr algn="ctr"/>
            <a:r>
              <a:rPr lang="en-AU" sz="5400" b="1" dirty="0"/>
              <a:t>Az </a:t>
            </a:r>
            <a:r>
              <a:rPr lang="en-AU" sz="5400" b="1" dirty="0" err="1">
                <a:solidFill>
                  <a:schemeClr val="accent2"/>
                </a:solidFill>
              </a:rPr>
              <a:t>Alquermold</a:t>
            </a:r>
            <a:r>
              <a:rPr lang="en-AU" sz="5400" b="1" dirty="0">
                <a:solidFill>
                  <a:schemeClr val="accent2"/>
                </a:solidFill>
              </a:rPr>
              <a:t> Natural </a:t>
            </a:r>
            <a:r>
              <a:rPr lang="en-AU" sz="5400" b="1" dirty="0" err="1"/>
              <a:t>tartósítószer</a:t>
            </a:r>
            <a:r>
              <a:rPr lang="en-AU" sz="5400" b="1" dirty="0"/>
              <a:t> </a:t>
            </a:r>
            <a:r>
              <a:rPr lang="en-AU" sz="5400" b="1" dirty="0" err="1"/>
              <a:t>hatékonysága</a:t>
            </a:r>
            <a:r>
              <a:rPr lang="en-AU" sz="5400" b="1" dirty="0"/>
              <a:t> </a:t>
            </a:r>
            <a:r>
              <a:rPr lang="en-AU" sz="5400" b="1" dirty="0" err="1"/>
              <a:t>kocák</a:t>
            </a:r>
            <a:r>
              <a:rPr lang="en-AU" sz="5400" b="1" dirty="0"/>
              <a:t> </a:t>
            </a:r>
            <a:r>
              <a:rPr lang="en-AU" sz="5400" b="1" dirty="0" err="1"/>
              <a:t>takarmányában</a:t>
            </a:r>
            <a:endParaRPr lang="es-ES" sz="5400" b="1" dirty="0"/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4D639824-52C6-18A4-190A-575DAE98DA6C}"/>
              </a:ext>
            </a:extLst>
          </p:cNvPr>
          <p:cNvSpPr txBox="1">
            <a:spLocks/>
          </p:cNvSpPr>
          <p:nvPr/>
        </p:nvSpPr>
        <p:spPr>
          <a:xfrm>
            <a:off x="623887" y="4220348"/>
            <a:ext cx="78867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err="1"/>
              <a:t>Magyarország</a:t>
            </a:r>
            <a:r>
              <a:rPr lang="en-AU" dirty="0"/>
              <a:t>, 2021</a:t>
            </a:r>
          </a:p>
        </p:txBody>
      </p:sp>
      <p:pic>
        <p:nvPicPr>
          <p:cNvPr id="5" name="Picture 4" descr="Imagen relacionada">
            <a:extLst>
              <a:ext uri="{FF2B5EF4-FFF2-40B4-BE49-F238E27FC236}">
                <a16:creationId xmlns:a16="http://schemas.microsoft.com/office/drawing/2014/main" id="{52BD8FA8-D7DC-4266-91DD-57CAA6785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25" y="3944647"/>
            <a:ext cx="2346161" cy="16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670A9-D15C-495D-A317-C7D0048F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Kísérleti</a:t>
            </a:r>
            <a:r>
              <a:rPr lang="en-US" b="1" dirty="0"/>
              <a:t> </a:t>
            </a:r>
            <a:r>
              <a:rPr lang="en-US" b="1" dirty="0" err="1"/>
              <a:t>terv</a:t>
            </a:r>
            <a:endParaRPr lang="en-U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5E7D26-4703-4531-8490-4299EECCB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28" y="1825625"/>
            <a:ext cx="9103747" cy="40897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u="sng" dirty="0" err="1"/>
              <a:t>Kezelési</a:t>
            </a:r>
            <a:r>
              <a:rPr lang="en-US" sz="2400" b="1" u="sng" dirty="0"/>
              <a:t> </a:t>
            </a:r>
            <a:r>
              <a:rPr lang="en-US" sz="2400" b="1" u="sng" dirty="0" err="1"/>
              <a:t>csoportok</a:t>
            </a:r>
            <a:r>
              <a:rPr lang="en-US" sz="2400" b="1" u="sng" dirty="0"/>
              <a:t>:</a:t>
            </a:r>
          </a:p>
          <a:p>
            <a:pPr>
              <a:lnSpc>
                <a:spcPct val="120000"/>
              </a:lnSpc>
            </a:pPr>
            <a:r>
              <a:rPr lang="en-US" sz="2400" b="1" dirty="0" err="1"/>
              <a:t>Kontrollcsoport</a:t>
            </a:r>
            <a:r>
              <a:rPr lang="en-US" sz="2400" dirty="0"/>
              <a:t>: standard </a:t>
            </a:r>
            <a:r>
              <a:rPr lang="en-US" sz="2400" dirty="0" err="1"/>
              <a:t>takarmány</a:t>
            </a:r>
            <a:r>
              <a:rPr lang="en-US" sz="2400" dirty="0"/>
              <a:t> </a:t>
            </a:r>
            <a:r>
              <a:rPr lang="en-US" sz="2400" dirty="0" err="1"/>
              <a:t>tartósítószer</a:t>
            </a:r>
            <a:r>
              <a:rPr lang="en-US" sz="2400" dirty="0"/>
              <a:t> </a:t>
            </a:r>
            <a:r>
              <a:rPr lang="en-US" sz="2400" dirty="0" err="1"/>
              <a:t>nélkül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b="1" dirty="0" err="1"/>
              <a:t>Organikus</a:t>
            </a:r>
            <a:r>
              <a:rPr lang="en-US" sz="2400" b="1" dirty="0"/>
              <a:t> </a:t>
            </a:r>
            <a:r>
              <a:rPr lang="en-US" sz="2400" b="1" dirty="0" err="1"/>
              <a:t>savak</a:t>
            </a:r>
            <a:r>
              <a:rPr lang="en-US" sz="2400" b="1" dirty="0"/>
              <a:t> 1: </a:t>
            </a:r>
            <a:r>
              <a:rPr lang="en-US" sz="2400" dirty="0"/>
              <a:t>standard </a:t>
            </a:r>
            <a:r>
              <a:rPr lang="en-US" sz="2400" dirty="0" err="1"/>
              <a:t>takarmány</a:t>
            </a:r>
            <a:r>
              <a:rPr lang="en-US" sz="2400" dirty="0"/>
              <a:t> + </a:t>
            </a:r>
            <a:r>
              <a:rPr lang="en-US" sz="2400" dirty="0" err="1"/>
              <a:t>benzoesav</a:t>
            </a:r>
            <a:r>
              <a:rPr lang="en-US" sz="2400" dirty="0"/>
              <a:t>* 5 kg/t </a:t>
            </a:r>
          </a:p>
          <a:p>
            <a:pPr>
              <a:lnSpc>
                <a:spcPct val="120000"/>
              </a:lnSpc>
            </a:pPr>
            <a:r>
              <a:rPr lang="en-US" sz="2400" b="1" dirty="0" err="1"/>
              <a:t>Organikus</a:t>
            </a:r>
            <a:r>
              <a:rPr lang="en-US" sz="2400" b="1" dirty="0"/>
              <a:t> </a:t>
            </a:r>
            <a:r>
              <a:rPr lang="en-US" sz="2400" b="1" dirty="0" err="1"/>
              <a:t>savak</a:t>
            </a:r>
            <a:r>
              <a:rPr lang="en-US" sz="2400" b="1" dirty="0"/>
              <a:t> 2:</a:t>
            </a:r>
            <a:r>
              <a:rPr lang="en-US" sz="2400" dirty="0"/>
              <a:t>  standard </a:t>
            </a:r>
            <a:r>
              <a:rPr lang="en-US" sz="2400" dirty="0" err="1"/>
              <a:t>takarmány</a:t>
            </a:r>
            <a:r>
              <a:rPr lang="en-US" sz="2400" dirty="0"/>
              <a:t> + </a:t>
            </a:r>
            <a:r>
              <a:rPr lang="en-US" sz="2400" dirty="0" err="1"/>
              <a:t>organikus</a:t>
            </a:r>
            <a:r>
              <a:rPr lang="en-US" sz="2400" dirty="0"/>
              <a:t> </a:t>
            </a:r>
            <a:r>
              <a:rPr lang="en-US" sz="2400" dirty="0" err="1"/>
              <a:t>savak</a:t>
            </a:r>
            <a:r>
              <a:rPr lang="en-US" sz="2400" dirty="0"/>
              <a:t> 5 kg/t</a:t>
            </a:r>
          </a:p>
          <a:p>
            <a:pPr>
              <a:lnSpc>
                <a:spcPct val="120000"/>
              </a:lnSpc>
            </a:pPr>
            <a:r>
              <a:rPr lang="en-US" sz="2400" b="1" dirty="0" err="1"/>
              <a:t>Alquermold</a:t>
            </a:r>
            <a:r>
              <a:rPr lang="en-US" sz="2400" b="1" dirty="0"/>
              <a:t> Natural (AMN):</a:t>
            </a:r>
            <a:r>
              <a:rPr lang="en-US" sz="2400" dirty="0"/>
              <a:t> standard </a:t>
            </a:r>
            <a:r>
              <a:rPr lang="en-US" sz="2400" dirty="0" err="1"/>
              <a:t>takarmány</a:t>
            </a:r>
            <a:r>
              <a:rPr lang="en-US" sz="2400" dirty="0"/>
              <a:t> + </a:t>
            </a:r>
            <a:r>
              <a:rPr lang="en-US" sz="2400" dirty="0" err="1"/>
              <a:t>Alquermold</a:t>
            </a:r>
            <a:r>
              <a:rPr lang="en-US" sz="2400" dirty="0"/>
              <a:t> Natural 1 kg/t</a:t>
            </a:r>
            <a:endParaRPr lang="en-US" sz="2400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ECB77B-D882-4493-8ECF-1BE82981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326713-BF64-43B4-8BD0-0165DEDDB932}"/>
              </a:ext>
            </a:extLst>
          </p:cNvPr>
          <p:cNvSpPr txBox="1"/>
          <p:nvPr/>
        </p:nvSpPr>
        <p:spPr>
          <a:xfrm>
            <a:off x="6541757" y="5915353"/>
            <a:ext cx="1973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Biopro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 </a:t>
            </a: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Vilomix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es-ES" sz="1100" b="0" i="0" dirty="0" err="1">
                <a:solidFill>
                  <a:srgbClr val="000000"/>
                </a:solidFill>
                <a:effectLst/>
                <a:latin typeface="-apple-system"/>
              </a:rPr>
              <a:t>től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82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22FE1-392B-4F38-83F0-E77FE6A4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Módszertan</a:t>
            </a:r>
            <a:endParaRPr lang="en-U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45ACAE-A836-4EC8-9AF3-76C56D4F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A </a:t>
            </a:r>
            <a:r>
              <a:rPr lang="en-US" dirty="0" err="1"/>
              <a:t>takarmánymintákat</a:t>
            </a:r>
            <a:r>
              <a:rPr lang="en-US" dirty="0"/>
              <a:t> </a:t>
            </a:r>
            <a:r>
              <a:rPr lang="en-US" dirty="0" err="1"/>
              <a:t>három</a:t>
            </a:r>
            <a:r>
              <a:rPr lang="en-US" dirty="0"/>
              <a:t> </a:t>
            </a:r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szakaszban</a:t>
            </a:r>
            <a:r>
              <a:rPr lang="en-US" dirty="0"/>
              <a:t> </a:t>
            </a:r>
            <a:r>
              <a:rPr lang="en-US" dirty="0" err="1"/>
              <a:t>vették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laboratóriumba</a:t>
            </a:r>
            <a:r>
              <a:rPr lang="en-US" dirty="0"/>
              <a:t> </a:t>
            </a:r>
            <a:r>
              <a:rPr lang="en-US" dirty="0" err="1"/>
              <a:t>küldték</a:t>
            </a:r>
            <a:r>
              <a:rPr lang="en-US" dirty="0"/>
              <a:t> </a:t>
            </a:r>
            <a:r>
              <a:rPr lang="en-US" dirty="0" err="1"/>
              <a:t>teljes</a:t>
            </a:r>
            <a:r>
              <a:rPr lang="en-US" dirty="0"/>
              <a:t> </a:t>
            </a:r>
            <a:r>
              <a:rPr lang="en-US" dirty="0" err="1"/>
              <a:t>mikroorganizmus</a:t>
            </a:r>
            <a:r>
              <a:rPr lang="en-US" dirty="0"/>
              <a:t> </a:t>
            </a:r>
            <a:r>
              <a:rPr lang="en-US" dirty="0" err="1"/>
              <a:t>elemzésre</a:t>
            </a:r>
            <a:r>
              <a:rPr lang="en-US" dirty="0"/>
              <a:t>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1. </a:t>
            </a:r>
            <a:r>
              <a:rPr lang="en-US" dirty="0" err="1"/>
              <a:t>Mintavétel</a:t>
            </a:r>
            <a:r>
              <a:rPr lang="en-US" dirty="0"/>
              <a:t> a </a:t>
            </a:r>
            <a:r>
              <a:rPr lang="en-US" dirty="0" err="1"/>
              <a:t>takarmánysilónál</a:t>
            </a:r>
            <a:r>
              <a:rPr lang="en-US" dirty="0"/>
              <a:t>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2. </a:t>
            </a:r>
            <a:r>
              <a:rPr lang="en-US" dirty="0" err="1"/>
              <a:t>Mintavétel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etetőből</a:t>
            </a:r>
            <a:r>
              <a:rPr lang="en-US" dirty="0"/>
              <a:t> a </a:t>
            </a:r>
            <a:r>
              <a:rPr lang="en-US" sz="2400" noProof="0" dirty="0" err="1"/>
              <a:t>vemhesség</a:t>
            </a:r>
            <a:r>
              <a:rPr lang="en-US" dirty="0"/>
              <a:t> </a:t>
            </a:r>
            <a:r>
              <a:rPr lang="en-US" dirty="0" err="1"/>
              <a:t>kezdetén</a:t>
            </a:r>
            <a:r>
              <a:rPr lang="en-US" dirty="0"/>
              <a:t>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3. </a:t>
            </a:r>
            <a:r>
              <a:rPr lang="en-US" dirty="0" err="1"/>
              <a:t>Mintavétel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etetőből</a:t>
            </a:r>
            <a:r>
              <a:rPr lang="en-US" dirty="0"/>
              <a:t> a </a:t>
            </a:r>
            <a:r>
              <a:rPr lang="en-US" sz="2400" noProof="0" dirty="0" err="1"/>
              <a:t>vemhesség</a:t>
            </a:r>
            <a:r>
              <a:rPr lang="en-US" dirty="0"/>
              <a:t> </a:t>
            </a:r>
            <a:r>
              <a:rPr lang="en-US" dirty="0" err="1"/>
              <a:t>végén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ACAB2C-2B4A-4BCB-AD09-F4F36A9D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67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C2A5C-DA27-4CF4-8E39-285C7761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Eredmények</a:t>
            </a:r>
            <a:r>
              <a:rPr lang="en-US" b="1" dirty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err="1"/>
              <a:t>Teljes</a:t>
            </a:r>
            <a:r>
              <a:rPr lang="en-US" sz="3600" dirty="0"/>
              <a:t> </a:t>
            </a:r>
            <a:r>
              <a:rPr lang="en-US" sz="3600" dirty="0" err="1"/>
              <a:t>baktériumszám</a:t>
            </a:r>
            <a:r>
              <a:rPr lang="en-US" sz="3600" dirty="0"/>
              <a:t> (CFU/g)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03FA28-9CE3-4B66-86C5-16C0539D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80B8C1F5-5417-4B3A-920A-F93A0191C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896921"/>
              </p:ext>
            </p:extLst>
          </p:nvPr>
        </p:nvGraphicFramePr>
        <p:xfrm>
          <a:off x="628650" y="1825625"/>
          <a:ext cx="3672000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Marcador de contenido 10">
            <a:extLst>
              <a:ext uri="{FF2B5EF4-FFF2-40B4-BE49-F238E27FC236}">
                <a16:creationId xmlns:a16="http://schemas.microsoft.com/office/drawing/2014/main" id="{1CA83B03-1376-6311-4F14-A792A5D56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409419"/>
              </p:ext>
            </p:extLst>
          </p:nvPr>
        </p:nvGraphicFramePr>
        <p:xfrm>
          <a:off x="4572000" y="1789625"/>
          <a:ext cx="4188350" cy="2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Marcador de contenido 8">
            <a:extLst>
              <a:ext uri="{FF2B5EF4-FFF2-40B4-BE49-F238E27FC236}">
                <a16:creationId xmlns:a16="http://schemas.microsoft.com/office/drawing/2014/main" id="{787BE0BC-C540-935A-39E6-23BB39A5A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419592"/>
              </p:ext>
            </p:extLst>
          </p:nvPr>
        </p:nvGraphicFramePr>
        <p:xfrm>
          <a:off x="1850297" y="4344037"/>
          <a:ext cx="5443406" cy="237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460A8B-312B-75CA-93AF-73DBBA326057}"/>
              </a:ext>
            </a:extLst>
          </p:cNvPr>
          <p:cNvSpPr txBox="1"/>
          <p:nvPr/>
        </p:nvSpPr>
        <p:spPr>
          <a:xfrm>
            <a:off x="1283517" y="3814486"/>
            <a:ext cx="8826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Kontroll-csoport</a:t>
            </a:r>
            <a:endParaRPr lang="es-E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0DEC0-FE18-EFD8-203D-BC1D3AB7C09C}"/>
              </a:ext>
            </a:extLst>
          </p:cNvPr>
          <p:cNvSpPr txBox="1"/>
          <p:nvPr/>
        </p:nvSpPr>
        <p:spPr>
          <a:xfrm>
            <a:off x="5118684" y="4022524"/>
            <a:ext cx="8826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dirty="0" err="1"/>
              <a:t>Kontroll-csoport</a:t>
            </a:r>
            <a:endParaRPr lang="es-E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AB10C-1D3E-72A6-D108-3E72C6BE7CF7}"/>
              </a:ext>
            </a:extLst>
          </p:cNvPr>
          <p:cNvSpPr txBox="1"/>
          <p:nvPr/>
        </p:nvSpPr>
        <p:spPr>
          <a:xfrm>
            <a:off x="2648302" y="6509667"/>
            <a:ext cx="100388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dirty="0" err="1"/>
              <a:t>Kontrollcsoport</a:t>
            </a:r>
            <a:endParaRPr lang="es-E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99643-E4F2-F1FE-8835-67EA37EE58DE}"/>
              </a:ext>
            </a:extLst>
          </p:cNvPr>
          <p:cNvSpPr txBox="1"/>
          <p:nvPr/>
        </p:nvSpPr>
        <p:spPr>
          <a:xfrm>
            <a:off x="1996197" y="3808470"/>
            <a:ext cx="8826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Organikus</a:t>
            </a:r>
            <a:r>
              <a:rPr lang="es-ES" sz="1100" dirty="0"/>
              <a:t> </a:t>
            </a:r>
            <a:r>
              <a:rPr lang="es-ES" sz="1100" dirty="0" err="1"/>
              <a:t>savak</a:t>
            </a:r>
            <a:r>
              <a:rPr lang="es-ES" sz="1100" dirty="0"/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CD9001-9390-5E59-27B8-6C848F53FE99}"/>
              </a:ext>
            </a:extLst>
          </p:cNvPr>
          <p:cNvSpPr txBox="1"/>
          <p:nvPr/>
        </p:nvSpPr>
        <p:spPr>
          <a:xfrm>
            <a:off x="2752481" y="3800861"/>
            <a:ext cx="8826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Organikus</a:t>
            </a:r>
            <a:r>
              <a:rPr lang="es-ES" sz="1100" dirty="0"/>
              <a:t> </a:t>
            </a:r>
            <a:r>
              <a:rPr lang="es-ES" sz="1100" dirty="0" err="1"/>
              <a:t>savak</a:t>
            </a:r>
            <a:r>
              <a:rPr lang="es-ES" sz="1100" dirty="0"/>
              <a:t>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89FEC-A8F7-7146-4B69-F2DFE2F8A41B}"/>
              </a:ext>
            </a:extLst>
          </p:cNvPr>
          <p:cNvSpPr txBox="1"/>
          <p:nvPr/>
        </p:nvSpPr>
        <p:spPr>
          <a:xfrm>
            <a:off x="5813626" y="4039551"/>
            <a:ext cx="108990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/>
              <a:t>Organikus</a:t>
            </a:r>
            <a:r>
              <a:rPr lang="es-ES" sz="900" dirty="0"/>
              <a:t> </a:t>
            </a:r>
            <a:r>
              <a:rPr lang="es-ES" sz="900" dirty="0" err="1"/>
              <a:t>savak</a:t>
            </a:r>
            <a:r>
              <a:rPr lang="es-ES" sz="900" dirty="0"/>
              <a:t>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DC6D68-A189-2E11-1050-B0C04C0C72A4}"/>
              </a:ext>
            </a:extLst>
          </p:cNvPr>
          <p:cNvSpPr txBox="1"/>
          <p:nvPr/>
        </p:nvSpPr>
        <p:spPr>
          <a:xfrm>
            <a:off x="6835896" y="4030583"/>
            <a:ext cx="108990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/>
              <a:t>Organikus</a:t>
            </a:r>
            <a:r>
              <a:rPr lang="es-ES" sz="900" dirty="0"/>
              <a:t> </a:t>
            </a:r>
            <a:r>
              <a:rPr lang="es-ES" sz="900" dirty="0" err="1"/>
              <a:t>savak</a:t>
            </a:r>
            <a:r>
              <a:rPr lang="es-ES" sz="900" dirty="0"/>
              <a:t>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B56638-6F86-D06F-D6DF-F9AB7AB42E1B}"/>
              </a:ext>
            </a:extLst>
          </p:cNvPr>
          <p:cNvSpPr txBox="1"/>
          <p:nvPr/>
        </p:nvSpPr>
        <p:spPr>
          <a:xfrm>
            <a:off x="3682224" y="6525056"/>
            <a:ext cx="11246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dirty="0" err="1"/>
              <a:t>Organikus</a:t>
            </a:r>
            <a:r>
              <a:rPr lang="es-ES" sz="1000" dirty="0"/>
              <a:t> </a:t>
            </a:r>
            <a:r>
              <a:rPr lang="es-ES" sz="1000" dirty="0" err="1"/>
              <a:t>savak</a:t>
            </a:r>
            <a:r>
              <a:rPr lang="es-ES" sz="1000" dirty="0"/>
              <a:t>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D88AC4-D5E9-3DFE-9949-CAD26D9501E2}"/>
              </a:ext>
            </a:extLst>
          </p:cNvPr>
          <p:cNvSpPr txBox="1"/>
          <p:nvPr/>
        </p:nvSpPr>
        <p:spPr>
          <a:xfrm>
            <a:off x="4813551" y="6516088"/>
            <a:ext cx="121813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dirty="0" err="1"/>
              <a:t>Organikus</a:t>
            </a:r>
            <a:r>
              <a:rPr lang="es-ES" sz="1000" dirty="0"/>
              <a:t> </a:t>
            </a:r>
            <a:r>
              <a:rPr lang="es-ES" sz="1000" dirty="0" err="1"/>
              <a:t>savak</a:t>
            </a:r>
            <a:r>
              <a:rPr lang="es-ES" sz="10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9515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696B9-36E7-4B60-BFC4-85D59D19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Konklúzió</a:t>
            </a:r>
            <a:endParaRPr lang="en-U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7552DE-CA4C-4D41-8463-E7D367BE6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Az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Alquermold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Natural </a:t>
            </a:r>
            <a:r>
              <a:rPr lang="en-US" dirty="0" err="1"/>
              <a:t>hatékony</a:t>
            </a:r>
            <a:r>
              <a:rPr lang="en-US" dirty="0"/>
              <a:t> </a:t>
            </a:r>
            <a:r>
              <a:rPr lang="en-US" dirty="0" err="1"/>
              <a:t>tartósítószer</a:t>
            </a:r>
            <a:r>
              <a:rPr lang="en-US" dirty="0"/>
              <a:t>, </a:t>
            </a:r>
            <a:r>
              <a:rPr lang="en-US" dirty="0" err="1"/>
              <a:t>mivel</a:t>
            </a:r>
            <a:r>
              <a:rPr lang="en-US" dirty="0"/>
              <a:t> </a:t>
            </a:r>
            <a:r>
              <a:rPr lang="en-US" dirty="0" err="1"/>
              <a:t>csökkentette</a:t>
            </a:r>
            <a:r>
              <a:rPr lang="en-US" dirty="0"/>
              <a:t> a </a:t>
            </a:r>
            <a:r>
              <a:rPr lang="en-US" dirty="0" err="1"/>
              <a:t>takarmány</a:t>
            </a:r>
            <a:r>
              <a:rPr lang="en-US" dirty="0"/>
              <a:t> </a:t>
            </a:r>
            <a:r>
              <a:rPr lang="en-US" dirty="0" err="1"/>
              <a:t>mikroorganizmus-terhelését</a:t>
            </a:r>
            <a:r>
              <a:rPr lang="en-US" dirty="0"/>
              <a:t> - </a:t>
            </a:r>
            <a:r>
              <a:rPr lang="en-US" b="1" dirty="0" err="1"/>
              <a:t>akár</a:t>
            </a:r>
            <a:r>
              <a:rPr lang="en-US" b="1" dirty="0"/>
              <a:t> 99%-kal</a:t>
            </a:r>
          </a:p>
          <a:p>
            <a:r>
              <a:rPr lang="en-US" b="1" dirty="0" err="1"/>
              <a:t>Nagyobb</a:t>
            </a:r>
            <a:r>
              <a:rPr lang="en-US" b="1" dirty="0"/>
              <a:t> </a:t>
            </a:r>
            <a:r>
              <a:rPr lang="en-US" b="1" dirty="0" err="1"/>
              <a:t>hatékonyság</a:t>
            </a:r>
            <a:r>
              <a:rPr lang="en-US" b="1" dirty="0"/>
              <a:t>,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organikus</a:t>
            </a:r>
            <a:r>
              <a:rPr lang="en-US" b="1" dirty="0"/>
              <a:t> </a:t>
            </a:r>
            <a:r>
              <a:rPr lang="en-US" b="1" dirty="0" err="1"/>
              <a:t>savakhoz</a:t>
            </a:r>
            <a:r>
              <a:rPr lang="en-US" b="1" dirty="0"/>
              <a:t> </a:t>
            </a:r>
            <a:r>
              <a:rPr lang="en-US" b="1" dirty="0" err="1"/>
              <a:t>képest</a:t>
            </a:r>
            <a:r>
              <a:rPr lang="en-US" dirty="0"/>
              <a:t>, </a:t>
            </a:r>
            <a:r>
              <a:rPr lang="en-US" u="sng" dirty="0" err="1"/>
              <a:t>ötször</a:t>
            </a:r>
            <a:r>
              <a:rPr lang="en-US" u="sng" dirty="0"/>
              <a:t> </a:t>
            </a:r>
            <a:r>
              <a:rPr lang="en-US" u="sng" dirty="0" err="1"/>
              <a:t>kisebb</a:t>
            </a:r>
            <a:r>
              <a:rPr lang="en-US" u="sng" dirty="0"/>
              <a:t> </a:t>
            </a:r>
            <a:r>
              <a:rPr lang="en-US" u="sng" dirty="0" err="1"/>
              <a:t>dózisban</a:t>
            </a:r>
            <a:endParaRPr lang="en-US" u="sng" dirty="0"/>
          </a:p>
          <a:p>
            <a:r>
              <a:rPr lang="en-US" dirty="0"/>
              <a:t>Az </a:t>
            </a:r>
            <a:r>
              <a:rPr lang="en-US" dirty="0" err="1"/>
              <a:t>Alquermold</a:t>
            </a:r>
            <a:r>
              <a:rPr lang="en-US" dirty="0"/>
              <a:t> Natural </a:t>
            </a:r>
            <a:r>
              <a:rPr lang="en-US" b="1" dirty="0" err="1"/>
              <a:t>hosszan</a:t>
            </a:r>
            <a:r>
              <a:rPr lang="en-US" b="1" dirty="0"/>
              <a:t> </a:t>
            </a:r>
            <a:r>
              <a:rPr lang="en-US" b="1" dirty="0" err="1"/>
              <a:t>tartó</a:t>
            </a:r>
            <a:r>
              <a:rPr lang="en-US" b="1" dirty="0"/>
              <a:t> </a:t>
            </a:r>
            <a:r>
              <a:rPr lang="en-US" b="1" dirty="0" err="1"/>
              <a:t>hatás</a:t>
            </a:r>
            <a:r>
              <a:rPr lang="en-US" dirty="0" err="1"/>
              <a:t>t</a:t>
            </a:r>
            <a:r>
              <a:rPr lang="en-US" dirty="0"/>
              <a:t> </a:t>
            </a:r>
            <a:r>
              <a:rPr lang="en-US" dirty="0" err="1"/>
              <a:t>fejt</a:t>
            </a:r>
            <a:r>
              <a:rPr lang="en-US" dirty="0"/>
              <a:t> ki </a:t>
            </a:r>
            <a:endParaRPr lang="en-US" b="1" dirty="0"/>
          </a:p>
          <a:p>
            <a:r>
              <a:rPr lang="en-US" b="1" dirty="0" err="1"/>
              <a:t>Természetes</a:t>
            </a:r>
            <a:r>
              <a:rPr lang="en-US" dirty="0"/>
              <a:t> </a:t>
            </a:r>
            <a:r>
              <a:rPr lang="en-US" dirty="0" err="1"/>
              <a:t>hatóanyagú</a:t>
            </a:r>
            <a:r>
              <a:rPr lang="en-US" dirty="0"/>
              <a:t> </a:t>
            </a:r>
            <a:r>
              <a:rPr lang="en-US" dirty="0" err="1"/>
              <a:t>készítmény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rezisztencia</a:t>
            </a:r>
            <a:r>
              <a:rPr lang="en-US" dirty="0"/>
              <a:t>, </a:t>
            </a:r>
            <a:r>
              <a:rPr lang="en-US" dirty="0" err="1"/>
              <a:t>nincsenek</a:t>
            </a:r>
            <a:r>
              <a:rPr lang="en-US" dirty="0"/>
              <a:t> </a:t>
            </a:r>
            <a:r>
              <a:rPr lang="en-US" dirty="0" err="1"/>
              <a:t>maradékanyagok</a:t>
            </a:r>
            <a:r>
              <a:rPr lang="en-US" dirty="0"/>
              <a:t>,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élelmezés-egészségügyi</a:t>
            </a:r>
            <a:r>
              <a:rPr lang="en-US" dirty="0"/>
              <a:t> </a:t>
            </a:r>
            <a:r>
              <a:rPr lang="en-US" dirty="0" err="1"/>
              <a:t>várakozási</a:t>
            </a:r>
            <a:r>
              <a:rPr lang="en-US" dirty="0"/>
              <a:t> </a:t>
            </a:r>
            <a:r>
              <a:rPr lang="en-US" dirty="0" err="1"/>
              <a:t>idő</a:t>
            </a:r>
            <a:endParaRPr lang="en-US" dirty="0"/>
          </a:p>
          <a:p>
            <a:pPr lvl="1"/>
            <a:r>
              <a:rPr lang="en-US" dirty="0" err="1"/>
              <a:t>Biztonságos</a:t>
            </a:r>
            <a:r>
              <a:rPr lang="en-US" dirty="0"/>
              <a:t> a </a:t>
            </a:r>
            <a:r>
              <a:rPr lang="en-US" dirty="0" err="1"/>
              <a:t>dolgozók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berendezések</a:t>
            </a:r>
            <a:r>
              <a:rPr lang="en-US" dirty="0"/>
              <a:t> </a:t>
            </a:r>
            <a:r>
              <a:rPr lang="en-US" dirty="0" err="1"/>
              <a:t>számára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2DE704-ADE5-414F-AA3B-1E6114C7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85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67B03-B48A-4694-7343-F41FD6EC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4" y="997047"/>
            <a:ext cx="8276831" cy="2596188"/>
          </a:xfrm>
        </p:spPr>
        <p:txBody>
          <a:bodyPr>
            <a:normAutofit fontScale="90000"/>
          </a:bodyPr>
          <a:lstStyle/>
          <a:p>
            <a:pPr algn="ctr"/>
            <a:r>
              <a:rPr lang="en-AU" sz="5400" b="1" dirty="0" err="1">
                <a:solidFill>
                  <a:schemeClr val="accent2"/>
                </a:solidFill>
              </a:rPr>
              <a:t>Alquermold</a:t>
            </a:r>
            <a:r>
              <a:rPr lang="en-AU" sz="5400" b="1" dirty="0">
                <a:solidFill>
                  <a:schemeClr val="accent2"/>
                </a:solidFill>
              </a:rPr>
              <a:t> Natural</a:t>
            </a:r>
            <a:br>
              <a:rPr lang="en-AU" sz="5400" b="1" dirty="0">
                <a:solidFill>
                  <a:schemeClr val="accent2"/>
                </a:solidFill>
              </a:rPr>
            </a:br>
            <a:r>
              <a:rPr lang="en-AU" sz="5400" b="1" dirty="0"/>
              <a:t>-</a:t>
            </a:r>
            <a:r>
              <a:rPr lang="en-AU" sz="5400" b="1" dirty="0">
                <a:solidFill>
                  <a:schemeClr val="accent2"/>
                </a:solidFill>
              </a:rPr>
              <a:t> </a:t>
            </a:r>
            <a:r>
              <a:rPr lang="en-AU" sz="5400" b="1" dirty="0"/>
              <a:t>a </a:t>
            </a:r>
            <a:r>
              <a:rPr lang="en-AU" sz="5400" b="1" dirty="0" err="1"/>
              <a:t>brojler</a:t>
            </a:r>
            <a:r>
              <a:rPr lang="en-AU" sz="5400" b="1" dirty="0"/>
              <a:t> </a:t>
            </a:r>
            <a:r>
              <a:rPr lang="en-AU" sz="5400" b="1" dirty="0" err="1"/>
              <a:t>csirkék</a:t>
            </a:r>
            <a:r>
              <a:rPr lang="en-AU" sz="5400" b="1" dirty="0"/>
              <a:t> </a:t>
            </a:r>
            <a:r>
              <a:rPr lang="en-AU" sz="5400" b="1" dirty="0" err="1"/>
              <a:t>elhalásos</a:t>
            </a:r>
            <a:r>
              <a:rPr lang="en-AU" sz="5400" b="1" dirty="0"/>
              <a:t> </a:t>
            </a:r>
            <a:r>
              <a:rPr lang="en-AU" sz="5400" b="1" dirty="0" err="1"/>
              <a:t>bélgyulladásának</a:t>
            </a:r>
            <a:r>
              <a:rPr lang="en-AU" sz="5400" b="1" dirty="0"/>
              <a:t> </a:t>
            </a:r>
            <a:r>
              <a:rPr lang="en-AU" sz="5400" b="1" dirty="0" err="1"/>
              <a:t>megelőzésére</a:t>
            </a:r>
            <a:r>
              <a:rPr lang="en-AU" sz="5400" b="1" dirty="0"/>
              <a:t> </a:t>
            </a:r>
            <a:r>
              <a:rPr lang="en-AU" sz="5400" b="1" dirty="0" err="1"/>
              <a:t>és</a:t>
            </a:r>
            <a:r>
              <a:rPr lang="en-AU" sz="5400" b="1" dirty="0"/>
              <a:t> </a:t>
            </a:r>
            <a:r>
              <a:rPr lang="en-AU" sz="5400" b="1" dirty="0" err="1"/>
              <a:t>kezeléséres</a:t>
            </a:r>
            <a:endParaRPr lang="es-ES" sz="5400" b="1" dirty="0"/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4D639824-52C6-18A4-190A-575DAE98DA6C}"/>
              </a:ext>
            </a:extLst>
          </p:cNvPr>
          <p:cNvSpPr txBox="1">
            <a:spLocks/>
          </p:cNvSpPr>
          <p:nvPr/>
        </p:nvSpPr>
        <p:spPr>
          <a:xfrm>
            <a:off x="623887" y="4220348"/>
            <a:ext cx="78867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err="1"/>
              <a:t>Ázsia</a:t>
            </a:r>
            <a:r>
              <a:rPr lang="en-AU" dirty="0"/>
              <a:t>, 2020</a:t>
            </a:r>
          </a:p>
        </p:txBody>
      </p:sp>
      <p:pic>
        <p:nvPicPr>
          <p:cNvPr id="3" name="Imagen 5">
            <a:extLst>
              <a:ext uri="{FF2B5EF4-FFF2-40B4-BE49-F238E27FC236}">
                <a16:creationId xmlns:a16="http://schemas.microsoft.com/office/drawing/2014/main" id="{B6637967-C79A-4F57-D197-8A3B9A94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345" y="4003789"/>
            <a:ext cx="2577737" cy="1933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524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C798D-02C7-5DC1-2336-4A51706F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" y="441894"/>
            <a:ext cx="9144000" cy="1325563"/>
          </a:xfrm>
        </p:spPr>
        <p:txBody>
          <a:bodyPr anchor="ctr">
            <a:normAutofit/>
          </a:bodyPr>
          <a:lstStyle/>
          <a:p>
            <a:r>
              <a:rPr lang="es-ES" sz="3800" b="1" dirty="0"/>
              <a:t>Alquermold Natural – </a:t>
            </a:r>
            <a:r>
              <a:rPr lang="es-ES" sz="3800" b="1" dirty="0" err="1"/>
              <a:t>Kísérlet</a:t>
            </a:r>
            <a:r>
              <a:rPr lang="es-ES" sz="3800" b="1" dirty="0"/>
              <a:t> </a:t>
            </a:r>
            <a:r>
              <a:rPr lang="es-ES" sz="3800" b="1" dirty="0" err="1"/>
              <a:t>brojler</a:t>
            </a:r>
            <a:r>
              <a:rPr lang="es-ES" sz="3800" b="1" dirty="0"/>
              <a:t> </a:t>
            </a:r>
            <a:r>
              <a:rPr lang="es-ES" sz="3800" b="1" dirty="0" err="1"/>
              <a:t>csirkéken</a:t>
            </a:r>
            <a:endParaRPr lang="es-ES" sz="3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8E5693-D40E-7822-11F9-5CC8F221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06" y="1487035"/>
            <a:ext cx="7600950" cy="3969342"/>
          </a:xfrm>
        </p:spPr>
        <p:txBody>
          <a:bodyPr/>
          <a:lstStyle/>
          <a:p>
            <a:r>
              <a:rPr lang="en-US" dirty="0"/>
              <a:t>Az </a:t>
            </a:r>
            <a:r>
              <a:rPr lang="en-US" b="1" dirty="0" err="1"/>
              <a:t>Alquermold</a:t>
            </a:r>
            <a:r>
              <a:rPr lang="en-US" b="1" dirty="0"/>
              <a:t> Natural </a:t>
            </a:r>
            <a:r>
              <a:rPr lang="en-US" dirty="0" err="1"/>
              <a:t>hatékonysága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elhalásos</a:t>
            </a:r>
            <a:r>
              <a:rPr lang="en-US" dirty="0"/>
              <a:t> </a:t>
            </a:r>
            <a:r>
              <a:rPr lang="en-US" dirty="0" err="1"/>
              <a:t>bélgyulladás</a:t>
            </a:r>
            <a:r>
              <a:rPr lang="en-US" dirty="0"/>
              <a:t> (NE) </a:t>
            </a:r>
            <a:r>
              <a:rPr lang="en-US" b="1" dirty="0" err="1"/>
              <a:t>kezelésében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b="1" dirty="0" err="1"/>
              <a:t>megelőzésében</a:t>
            </a:r>
            <a:r>
              <a:rPr lang="en-US" dirty="0"/>
              <a:t> </a:t>
            </a:r>
            <a:r>
              <a:rPr lang="en-US" i="1" dirty="0"/>
              <a:t>Clostridium </a:t>
            </a:r>
            <a:r>
              <a:rPr lang="en-US" i="1" dirty="0" err="1"/>
              <a:t>perfringens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fertőzött</a:t>
            </a:r>
            <a:r>
              <a:rPr lang="en-US" dirty="0"/>
              <a:t> </a:t>
            </a:r>
            <a:r>
              <a:rPr lang="en-US" dirty="0" err="1"/>
              <a:t>brojlercsirkéknél</a:t>
            </a:r>
            <a:endParaRPr lang="es-ES" dirty="0"/>
          </a:p>
        </p:txBody>
      </p:sp>
      <p:sp>
        <p:nvSpPr>
          <p:cNvPr id="4" name="Rectángulo: una sola esquina cortada 3">
            <a:extLst>
              <a:ext uri="{FF2B5EF4-FFF2-40B4-BE49-F238E27FC236}">
                <a16:creationId xmlns:a16="http://schemas.microsoft.com/office/drawing/2014/main" id="{9F41BBC4-D018-9F41-C393-7A750BF144FE}"/>
              </a:ext>
            </a:extLst>
          </p:cNvPr>
          <p:cNvSpPr/>
          <p:nvPr/>
        </p:nvSpPr>
        <p:spPr>
          <a:xfrm>
            <a:off x="771526" y="3185160"/>
            <a:ext cx="4479744" cy="2754246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: una sola esquina cortada 4">
            <a:extLst>
              <a:ext uri="{FF2B5EF4-FFF2-40B4-BE49-F238E27FC236}">
                <a16:creationId xmlns:a16="http://schemas.microsoft.com/office/drawing/2014/main" id="{66D12172-B8B4-70AE-591B-9A50979DA59C}"/>
              </a:ext>
            </a:extLst>
          </p:cNvPr>
          <p:cNvSpPr/>
          <p:nvPr/>
        </p:nvSpPr>
        <p:spPr>
          <a:xfrm>
            <a:off x="5440287" y="3185160"/>
            <a:ext cx="3344091" cy="1426597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kezelés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során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Alquermold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Natural L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folyadék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használtak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megelőzésként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Alquermold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Natural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(premix)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Tomillo - MON">
            <a:extLst>
              <a:ext uri="{FF2B5EF4-FFF2-40B4-BE49-F238E27FC236}">
                <a16:creationId xmlns:a16="http://schemas.microsoft.com/office/drawing/2014/main" id="{55872DAB-9EAB-1741-2D17-C4632E895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30" flipH="1">
            <a:off x="6224392" y="4478542"/>
            <a:ext cx="2438700" cy="24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67D9EF8-70A9-B0AC-1634-BE8B45D662DD}"/>
              </a:ext>
            </a:extLst>
          </p:cNvPr>
          <p:cNvSpPr txBox="1"/>
          <p:nvPr/>
        </p:nvSpPr>
        <p:spPr>
          <a:xfrm>
            <a:off x="960544" y="3284312"/>
            <a:ext cx="4358879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u="sng" dirty="0" err="1"/>
              <a:t>Vizsgált</a:t>
            </a:r>
            <a:r>
              <a:rPr lang="en-US" sz="1800" b="1" u="sng" dirty="0"/>
              <a:t> </a:t>
            </a:r>
            <a:r>
              <a:rPr lang="en-US" sz="1800" b="1" u="sng" dirty="0" err="1"/>
              <a:t>tényezők</a:t>
            </a:r>
            <a:endParaRPr lang="en-US" sz="1800" b="1" u="sng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T</a:t>
            </a:r>
            <a:r>
              <a:rPr lang="en-US" sz="1800" dirty="0" err="1"/>
              <a:t>eljesítmény</a:t>
            </a:r>
            <a:r>
              <a:rPr lang="en-US" sz="1800" dirty="0"/>
              <a:t>:</a:t>
            </a:r>
          </a:p>
          <a:p>
            <a:pPr>
              <a:spcBef>
                <a:spcPts val="600"/>
              </a:spcBef>
            </a:pPr>
            <a:r>
              <a:rPr lang="en-US" dirty="0"/>
              <a:t>	- </a:t>
            </a:r>
            <a:r>
              <a:rPr lang="en-US" dirty="0" err="1"/>
              <a:t>Súly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1800" dirty="0"/>
              <a:t>	- FCR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	- </a:t>
            </a:r>
            <a:r>
              <a:rPr lang="en-US" sz="1800" dirty="0" err="1"/>
              <a:t>Mortalitás</a:t>
            </a:r>
            <a:r>
              <a:rPr lang="en-US" sz="1800" dirty="0"/>
              <a:t>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1800" dirty="0"/>
              <a:t>	- EEI</a:t>
            </a:r>
          </a:p>
        </p:txBody>
      </p:sp>
    </p:spTree>
    <p:extLst>
      <p:ext uri="{BB962C8B-B14F-4D97-AF65-F5344CB8AC3E}">
        <p14:creationId xmlns:p14="http://schemas.microsoft.com/office/powerpoint/2010/main" val="412474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CD787-0154-475A-9279-349E6896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391363"/>
            <a:ext cx="7600950" cy="1288489"/>
          </a:xfrm>
        </p:spPr>
        <p:txBody>
          <a:bodyPr anchor="ctr"/>
          <a:lstStyle/>
          <a:p>
            <a:r>
              <a:rPr lang="en-US" b="1" dirty="0" err="1"/>
              <a:t>Kísérleti</a:t>
            </a:r>
            <a:r>
              <a:rPr lang="en-US" b="1" dirty="0"/>
              <a:t> </a:t>
            </a:r>
            <a:r>
              <a:rPr lang="en-US" b="1" dirty="0" err="1"/>
              <a:t>terv</a:t>
            </a:r>
            <a:r>
              <a:rPr lang="en-US" b="1" dirty="0"/>
              <a:t>- </a:t>
            </a:r>
            <a:r>
              <a:rPr lang="en-US" b="1" dirty="0" err="1"/>
              <a:t>Csoportok</a:t>
            </a:r>
            <a:endParaRPr lang="en-US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95E252-2CF9-4386-AD23-87DFB0AF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39C0B281-57A8-4B80-90DD-B99D1B6117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536961"/>
              </p:ext>
            </p:extLst>
          </p:nvPr>
        </p:nvGraphicFramePr>
        <p:xfrm>
          <a:off x="771525" y="1321119"/>
          <a:ext cx="8167125" cy="431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428">
                  <a:extLst>
                    <a:ext uri="{9D8B030D-6E8A-4147-A177-3AD203B41FA5}">
                      <a16:colId xmlns:a16="http://schemas.microsoft.com/office/drawing/2014/main" val="4059957606"/>
                    </a:ext>
                  </a:extLst>
                </a:gridCol>
                <a:gridCol w="1781257">
                  <a:extLst>
                    <a:ext uri="{9D8B030D-6E8A-4147-A177-3AD203B41FA5}">
                      <a16:colId xmlns:a16="http://schemas.microsoft.com/office/drawing/2014/main" val="2199267093"/>
                    </a:ext>
                  </a:extLst>
                </a:gridCol>
                <a:gridCol w="1966082">
                  <a:extLst>
                    <a:ext uri="{9D8B030D-6E8A-4147-A177-3AD203B41FA5}">
                      <a16:colId xmlns:a16="http://schemas.microsoft.com/office/drawing/2014/main" val="1309684537"/>
                    </a:ext>
                  </a:extLst>
                </a:gridCol>
                <a:gridCol w="2311358">
                  <a:extLst>
                    <a:ext uri="{9D8B030D-6E8A-4147-A177-3AD203B41FA5}">
                      <a16:colId xmlns:a16="http://schemas.microsoft.com/office/drawing/2014/main" val="3836529444"/>
                    </a:ext>
                  </a:extLst>
                </a:gridCol>
              </a:tblGrid>
              <a:tr h="652719">
                <a:tc>
                  <a:txBody>
                    <a:bodyPr/>
                    <a:lstStyle/>
                    <a:p>
                      <a:r>
                        <a:rPr lang="en-US" sz="2000" noProof="0" dirty="0" err="1">
                          <a:solidFill>
                            <a:schemeClr val="tx1"/>
                          </a:solidFill>
                        </a:rPr>
                        <a:t>Leírás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noProof="0" dirty="0">
                          <a:solidFill>
                            <a:schemeClr val="tx1"/>
                          </a:solidFill>
                        </a:rPr>
                        <a:t>Clostridium-</a:t>
                      </a:r>
                      <a:r>
                        <a:rPr lang="en-US" sz="2000" i="0" noProof="0" dirty="0">
                          <a:solidFill>
                            <a:schemeClr val="tx1"/>
                          </a:solidFill>
                        </a:rPr>
                        <a:t>mal </a:t>
                      </a:r>
                      <a:r>
                        <a:rPr lang="en-US" sz="2000" i="0" noProof="0" dirty="0" err="1">
                          <a:solidFill>
                            <a:schemeClr val="tx1"/>
                          </a:solidFill>
                        </a:rPr>
                        <a:t>fertőzött</a:t>
                      </a:r>
                      <a:endParaRPr lang="en-US" sz="2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err="1">
                          <a:solidFill>
                            <a:schemeClr val="tx1"/>
                          </a:solidFill>
                        </a:rPr>
                        <a:t>Megelőzés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err="1">
                          <a:solidFill>
                            <a:schemeClr val="tx1"/>
                          </a:solidFill>
                        </a:rPr>
                        <a:t>Kezelés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70016"/>
                  </a:ext>
                </a:extLst>
              </a:tr>
              <a:tr h="595961">
                <a:tc>
                  <a:txBody>
                    <a:bodyPr/>
                    <a:lstStyle/>
                    <a:p>
                      <a:r>
                        <a:rPr lang="en-US" b="1" noProof="0" dirty="0"/>
                        <a:t>KONTROLLCSOPORT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noProof="0" dirty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779980"/>
                  </a:ext>
                </a:extLst>
              </a:tr>
              <a:tr h="601986">
                <a:tc>
                  <a:txBody>
                    <a:bodyPr/>
                    <a:lstStyle/>
                    <a:p>
                      <a:r>
                        <a:rPr lang="en-US" b="1" noProof="0" dirty="0"/>
                        <a:t>FERTŐZÖTT CSOPORT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noProof="0" dirty="0"/>
                        <a:t>IGEN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980703"/>
                  </a:ext>
                </a:extLst>
              </a:tr>
              <a:tr h="851372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KEZELÉS: </a:t>
                      </a:r>
                      <a:r>
                        <a:rPr lang="en-US" b="1" noProof="0" dirty="0">
                          <a:solidFill>
                            <a:srgbClr val="00B050"/>
                          </a:solidFill>
                        </a:rPr>
                        <a:t>Alquermold Natural L </a:t>
                      </a:r>
                      <a:r>
                        <a:rPr lang="en-US" b="0" noProof="0" dirty="0" err="1">
                          <a:solidFill>
                            <a:schemeClr val="tx1"/>
                          </a:solidFill>
                        </a:rPr>
                        <a:t>vízben</a:t>
                      </a:r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chemeClr val="tx1"/>
                          </a:solidFill>
                        </a:rPr>
                        <a:t>oldva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noProof="0" dirty="0"/>
                        <a:t>IGEN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-</a:t>
                      </a:r>
                    </a:p>
                  </a:txBody>
                  <a:tcPr anchor="ctr">
                    <a:solidFill>
                      <a:srgbClr val="FF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noProof="0" dirty="0"/>
                        <a:t>IGEN</a:t>
                      </a:r>
                    </a:p>
                    <a:p>
                      <a:pPr algn="ctr"/>
                      <a:r>
                        <a:rPr lang="en-US" b="0" u="none" noProof="0" dirty="0"/>
                        <a:t>1 ml/l 7 </a:t>
                      </a:r>
                      <a:r>
                        <a:rPr lang="en-US" b="0" u="none" noProof="0" dirty="0" err="1"/>
                        <a:t>napig</a:t>
                      </a:r>
                      <a:r>
                        <a:rPr lang="en-US" b="0" u="none" noProof="0" dirty="0"/>
                        <a:t>, </a:t>
                      </a:r>
                      <a:r>
                        <a:rPr lang="en-US" b="0" u="none" noProof="0" dirty="0" err="1"/>
                        <a:t>amikor</a:t>
                      </a:r>
                      <a:r>
                        <a:rPr lang="en-US" b="0" u="none" noProof="0" dirty="0"/>
                        <a:t> </a:t>
                      </a:r>
                      <a:r>
                        <a:rPr lang="en-US" b="0" u="none" noProof="0" dirty="0" err="1"/>
                        <a:t>az</a:t>
                      </a:r>
                      <a:r>
                        <a:rPr lang="en-US" b="0" u="none" noProof="0" dirty="0"/>
                        <a:t> </a:t>
                      </a:r>
                      <a:r>
                        <a:rPr lang="en-US" b="0" u="none" noProof="0" dirty="0" err="1"/>
                        <a:t>elhullás</a:t>
                      </a:r>
                      <a:r>
                        <a:rPr lang="en-US" b="0" u="none" noProof="0" dirty="0"/>
                        <a:t> </a:t>
                      </a:r>
                      <a:r>
                        <a:rPr lang="en-US" b="0" u="none" noProof="0" dirty="0" err="1"/>
                        <a:t>megkezdődik</a:t>
                      </a:r>
                      <a:r>
                        <a:rPr lang="en-US" b="0" u="none" noProof="0" dirty="0"/>
                        <a:t>*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623244"/>
                  </a:ext>
                </a:extLst>
              </a:tr>
              <a:tr h="851372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MEGELŐZÉS: </a:t>
                      </a:r>
                      <a:r>
                        <a:rPr lang="en-US" b="1" noProof="0" dirty="0">
                          <a:solidFill>
                            <a:srgbClr val="00B050"/>
                          </a:solidFill>
                        </a:rPr>
                        <a:t>Alquermold Natural P </a:t>
                      </a:r>
                      <a:r>
                        <a:rPr lang="en-US" b="0" noProof="0" dirty="0" err="1">
                          <a:solidFill>
                            <a:schemeClr val="tx1"/>
                          </a:solidFill>
                        </a:rPr>
                        <a:t>takarmányba</a:t>
                      </a:r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chemeClr val="tx1"/>
                          </a:solidFill>
                        </a:rPr>
                        <a:t>keverve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noProof="0" dirty="0"/>
                        <a:t>IGEN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noProof="0" dirty="0"/>
                        <a:t>IGEN</a:t>
                      </a:r>
                    </a:p>
                    <a:p>
                      <a:pPr algn="ctr"/>
                      <a:r>
                        <a:rPr lang="en-US" b="0" u="none" noProof="0" dirty="0"/>
                        <a:t>0,5 kg/t</a:t>
                      </a:r>
                    </a:p>
                    <a:p>
                      <a:pPr algn="ctr"/>
                      <a:r>
                        <a:rPr lang="en-US" b="0" u="none" noProof="0" dirty="0" err="1"/>
                        <a:t>folyamatos</a:t>
                      </a:r>
                      <a:r>
                        <a:rPr lang="en-US" b="0" u="none" noProof="0" dirty="0"/>
                        <a:t> </a:t>
                      </a:r>
                      <a:r>
                        <a:rPr lang="en-US" b="0" u="none" noProof="0" dirty="0" err="1"/>
                        <a:t>adagolás</a:t>
                      </a:r>
                      <a:endParaRPr lang="en-US" b="0" u="none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03405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5ACAB94-5912-4765-8C61-6E5848889990}"/>
              </a:ext>
            </a:extLst>
          </p:cNvPr>
          <p:cNvSpPr txBox="1"/>
          <p:nvPr/>
        </p:nvSpPr>
        <p:spPr>
          <a:xfrm>
            <a:off x="1152945" y="5635640"/>
            <a:ext cx="766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Az Alquermold Natural L-t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folyékony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naptól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27.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napig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alkalmazták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20.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elhullás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megnövekedett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száma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miatt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fertőzést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állapítottak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meg,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elváltozások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vizsgálata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megerősített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73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8016D-823B-4127-B5CB-4F72F40A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Eredmények</a:t>
            </a:r>
            <a:r>
              <a:rPr lang="en-US" b="1" dirty="0"/>
              <a:t> - </a:t>
            </a:r>
            <a:r>
              <a:rPr lang="en-US" b="1" dirty="0" err="1"/>
              <a:t>Súly</a:t>
            </a:r>
            <a:endParaRPr lang="en-US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E74F9B-FAF3-4CBC-A369-5464A37E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0D440B26-CB9D-4E66-8593-D07AC546A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25011"/>
              </p:ext>
            </p:extLst>
          </p:nvPr>
        </p:nvGraphicFramePr>
        <p:xfrm>
          <a:off x="293615" y="2361960"/>
          <a:ext cx="8481268" cy="339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2734">
                  <a:extLst>
                    <a:ext uri="{9D8B030D-6E8A-4147-A177-3AD203B41FA5}">
                      <a16:colId xmlns:a16="http://schemas.microsoft.com/office/drawing/2014/main" val="3430112302"/>
                    </a:ext>
                  </a:extLst>
                </a:gridCol>
                <a:gridCol w="1549775">
                  <a:extLst>
                    <a:ext uri="{9D8B030D-6E8A-4147-A177-3AD203B41FA5}">
                      <a16:colId xmlns:a16="http://schemas.microsoft.com/office/drawing/2014/main" val="2080042377"/>
                    </a:ext>
                  </a:extLst>
                </a:gridCol>
                <a:gridCol w="1696253">
                  <a:extLst>
                    <a:ext uri="{9D8B030D-6E8A-4147-A177-3AD203B41FA5}">
                      <a16:colId xmlns:a16="http://schemas.microsoft.com/office/drawing/2014/main" val="546178526"/>
                    </a:ext>
                  </a:extLst>
                </a:gridCol>
                <a:gridCol w="1696253">
                  <a:extLst>
                    <a:ext uri="{9D8B030D-6E8A-4147-A177-3AD203B41FA5}">
                      <a16:colId xmlns:a16="http://schemas.microsoft.com/office/drawing/2014/main" val="1588015137"/>
                    </a:ext>
                  </a:extLst>
                </a:gridCol>
                <a:gridCol w="1696253">
                  <a:extLst>
                    <a:ext uri="{9D8B030D-6E8A-4147-A177-3AD203B41FA5}">
                      <a16:colId xmlns:a16="http://schemas.microsoft.com/office/drawing/2014/main" val="3725943607"/>
                    </a:ext>
                  </a:extLst>
                </a:gridCol>
              </a:tblGrid>
              <a:tr h="412527">
                <a:tc gridSpan="5"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SÚLY (g)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221318"/>
                  </a:ext>
                </a:extLst>
              </a:tr>
              <a:tr h="412527">
                <a:tc>
                  <a:txBody>
                    <a:bodyPr/>
                    <a:lstStyle/>
                    <a:p>
                      <a:r>
                        <a:rPr lang="en-US" sz="1800" b="1" noProof="0" dirty="0" err="1"/>
                        <a:t>Kezelések</a:t>
                      </a:r>
                      <a:endParaRPr lang="en-US" sz="1800" b="1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D 1</a:t>
                      </a:r>
                      <a:endParaRPr 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D 21</a:t>
                      </a:r>
                      <a:endParaRPr 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D 35</a:t>
                      </a:r>
                      <a:endParaRPr 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D 40</a:t>
                      </a:r>
                      <a:endParaRPr 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669601"/>
                  </a:ext>
                </a:extLst>
              </a:tr>
              <a:tr h="412527">
                <a:tc>
                  <a:txBody>
                    <a:bodyPr/>
                    <a:lstStyle/>
                    <a:p>
                      <a:r>
                        <a:rPr lang="en-US" sz="1800" b="1" noProof="0" dirty="0" err="1"/>
                        <a:t>Kontrollcsoport</a:t>
                      </a:r>
                      <a:endParaRPr lang="en-US" sz="1800" b="1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54,72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810,46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1686,65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ab</a:t>
                      </a:r>
                      <a:endParaRPr lang="es-ES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1989,03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s-E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181450"/>
                  </a:ext>
                </a:extLst>
              </a:tr>
              <a:tr h="412527">
                <a:tc>
                  <a:txBody>
                    <a:bodyPr/>
                    <a:lstStyle/>
                    <a:p>
                      <a:r>
                        <a:rPr lang="en-US" sz="1800" b="1" noProof="0" dirty="0" err="1"/>
                        <a:t>Fertőzött</a:t>
                      </a:r>
                      <a:r>
                        <a:rPr lang="en-US" sz="1800" b="1" noProof="0" dirty="0"/>
                        <a:t> </a:t>
                      </a:r>
                      <a:r>
                        <a:rPr lang="en-US" sz="1800" b="1" noProof="0" dirty="0" err="1"/>
                        <a:t>csoport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45,82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765,59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s-ES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1616,36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s-ES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1971,99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s-ES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64313"/>
                  </a:ext>
                </a:extLst>
              </a:tr>
              <a:tr h="702646">
                <a:tc>
                  <a:txBody>
                    <a:bodyPr/>
                    <a:lstStyle/>
                    <a:p>
                      <a:r>
                        <a:rPr lang="en-US" sz="1800" b="1" noProof="0" dirty="0" err="1"/>
                        <a:t>Kezelés</a:t>
                      </a:r>
                      <a:endParaRPr lang="en-US" sz="1800" b="1" noProof="0" dirty="0"/>
                    </a:p>
                    <a:p>
                      <a:r>
                        <a:rPr lang="en-US" sz="1800" b="1" noProof="0" dirty="0">
                          <a:solidFill>
                            <a:srgbClr val="00B050"/>
                          </a:solidFill>
                        </a:rPr>
                        <a:t>AMN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45,73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772,43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1703,99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2130,39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E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072869"/>
                  </a:ext>
                </a:extLst>
              </a:tr>
              <a:tr h="702646">
                <a:tc>
                  <a:txBody>
                    <a:bodyPr/>
                    <a:lstStyle/>
                    <a:p>
                      <a:r>
                        <a:rPr lang="en-US" sz="1800" b="1" noProof="0" dirty="0" err="1"/>
                        <a:t>Megelőzés</a:t>
                      </a:r>
                      <a:endParaRPr lang="en-US" sz="1800" b="1" noProof="0" dirty="0"/>
                    </a:p>
                    <a:p>
                      <a:r>
                        <a:rPr lang="en-US" sz="1800" b="1" noProof="0" dirty="0" err="1">
                          <a:solidFill>
                            <a:srgbClr val="00B050"/>
                          </a:solidFill>
                        </a:rPr>
                        <a:t>AMN</a:t>
                      </a:r>
                      <a:r>
                        <a:rPr lang="en-US" sz="1800" b="1" noProof="0" dirty="0">
                          <a:solidFill>
                            <a:srgbClr val="00B050"/>
                          </a:solidFill>
                        </a:rPr>
                        <a:t> P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45,53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811,83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ES" sz="1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1661,69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ab</a:t>
                      </a:r>
                      <a:endParaRPr lang="es-ES" sz="1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2090,88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ES" sz="1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26948"/>
                  </a:ext>
                </a:extLst>
              </a:tr>
              <a:tr h="334605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P </a:t>
                      </a:r>
                      <a:r>
                        <a:rPr lang="en-US" sz="1400" noProof="0" dirty="0" err="1"/>
                        <a:t>érték</a:t>
                      </a:r>
                      <a:endParaRPr lang="en-US" sz="140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NS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P&lt;0,01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P&lt;0,05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P&lt;0,01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4205386"/>
                  </a:ext>
                </a:extLst>
              </a:tr>
            </a:tbl>
          </a:graphicData>
        </a:graphic>
      </p:graphicFrame>
      <p:sp>
        <p:nvSpPr>
          <p:cNvPr id="8" name="Elipse 7">
            <a:extLst>
              <a:ext uri="{FF2B5EF4-FFF2-40B4-BE49-F238E27FC236}">
                <a16:creationId xmlns:a16="http://schemas.microsoft.com/office/drawing/2014/main" id="{BBA8F2DA-B58E-4FCC-945B-22669E865916}"/>
              </a:ext>
            </a:extLst>
          </p:cNvPr>
          <p:cNvSpPr/>
          <p:nvPr/>
        </p:nvSpPr>
        <p:spPr>
          <a:xfrm>
            <a:off x="7128935" y="3235583"/>
            <a:ext cx="1645948" cy="7077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0885AA-8594-40E1-B405-79614D6A0822}"/>
              </a:ext>
            </a:extLst>
          </p:cNvPr>
          <p:cNvSpPr txBox="1"/>
          <p:nvPr/>
        </p:nvSpPr>
        <p:spPr>
          <a:xfrm>
            <a:off x="4351102" y="1384092"/>
            <a:ext cx="43578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err="1">
                <a:solidFill>
                  <a:prstClr val="black"/>
                </a:solidFill>
              </a:rPr>
              <a:t>vizsgálat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végén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súly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jelentősen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nagyobb</a:t>
            </a:r>
            <a:r>
              <a:rPr lang="en-US" dirty="0">
                <a:solidFill>
                  <a:prstClr val="black"/>
                </a:solidFill>
              </a:rPr>
              <a:t> volt </a:t>
            </a:r>
            <a:r>
              <a:rPr lang="en-US" dirty="0" err="1">
                <a:solidFill>
                  <a:prstClr val="black"/>
                </a:solidFill>
              </a:rPr>
              <a:t>az</a:t>
            </a:r>
            <a:r>
              <a:rPr lang="en-US" dirty="0">
                <a:solidFill>
                  <a:prstClr val="black"/>
                </a:solidFill>
              </a:rPr>
              <a:t> Alquermold Natural-t </a:t>
            </a:r>
            <a:r>
              <a:rPr lang="en-US" dirty="0" err="1">
                <a:solidFill>
                  <a:prstClr val="black"/>
                </a:solidFill>
              </a:rPr>
              <a:t>tartalmazó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csoportokban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9F02525-8285-4625-85AA-868AE809561C}"/>
              </a:ext>
            </a:extLst>
          </p:cNvPr>
          <p:cNvSpPr/>
          <p:nvPr/>
        </p:nvSpPr>
        <p:spPr>
          <a:xfrm>
            <a:off x="7180103" y="4101481"/>
            <a:ext cx="1528799" cy="119900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echa: curvada hacia la izquierda 11">
            <a:extLst>
              <a:ext uri="{FF2B5EF4-FFF2-40B4-BE49-F238E27FC236}">
                <a16:creationId xmlns:a16="http://schemas.microsoft.com/office/drawing/2014/main" id="{AB237971-EB59-48E1-A01C-9157A26AF36B}"/>
              </a:ext>
            </a:extLst>
          </p:cNvPr>
          <p:cNvSpPr/>
          <p:nvPr/>
        </p:nvSpPr>
        <p:spPr>
          <a:xfrm rot="11059864" flipH="1">
            <a:off x="8517009" y="2266259"/>
            <a:ext cx="383787" cy="782616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4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6904B-727C-4622-8DB4-1F8A285D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/>
              <a:t>Eredmények</a:t>
            </a:r>
            <a:r>
              <a:rPr lang="en-US" b="1" dirty="0"/>
              <a:t> - FCR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EE1A0B-AB1B-469D-AF2E-D94CEC9B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8E077FD-1FA0-43DE-952E-832708662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546651"/>
              </p:ext>
            </p:extLst>
          </p:nvPr>
        </p:nvGraphicFramePr>
        <p:xfrm>
          <a:off x="1236616" y="2230697"/>
          <a:ext cx="7456811" cy="3598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5661">
                  <a:extLst>
                    <a:ext uri="{9D8B030D-6E8A-4147-A177-3AD203B41FA5}">
                      <a16:colId xmlns:a16="http://schemas.microsoft.com/office/drawing/2014/main" val="3430112302"/>
                    </a:ext>
                  </a:extLst>
                </a:gridCol>
                <a:gridCol w="694257">
                  <a:extLst>
                    <a:ext uri="{9D8B030D-6E8A-4147-A177-3AD203B41FA5}">
                      <a16:colId xmlns:a16="http://schemas.microsoft.com/office/drawing/2014/main" val="2080042377"/>
                    </a:ext>
                  </a:extLst>
                </a:gridCol>
                <a:gridCol w="944700">
                  <a:extLst>
                    <a:ext uri="{9D8B030D-6E8A-4147-A177-3AD203B41FA5}">
                      <a16:colId xmlns:a16="http://schemas.microsoft.com/office/drawing/2014/main" val="1226371863"/>
                    </a:ext>
                  </a:extLst>
                </a:gridCol>
                <a:gridCol w="1405207">
                  <a:extLst>
                    <a:ext uri="{9D8B030D-6E8A-4147-A177-3AD203B41FA5}">
                      <a16:colId xmlns:a16="http://schemas.microsoft.com/office/drawing/2014/main" val="546178526"/>
                    </a:ext>
                  </a:extLst>
                </a:gridCol>
                <a:gridCol w="1368493">
                  <a:extLst>
                    <a:ext uri="{9D8B030D-6E8A-4147-A177-3AD203B41FA5}">
                      <a16:colId xmlns:a16="http://schemas.microsoft.com/office/drawing/2014/main" val="1588015137"/>
                    </a:ext>
                  </a:extLst>
                </a:gridCol>
                <a:gridCol w="1368493">
                  <a:extLst>
                    <a:ext uri="{9D8B030D-6E8A-4147-A177-3AD203B41FA5}">
                      <a16:colId xmlns:a16="http://schemas.microsoft.com/office/drawing/2014/main" val="3725943607"/>
                    </a:ext>
                  </a:extLst>
                </a:gridCol>
              </a:tblGrid>
              <a:tr h="30640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prstClr val="black"/>
                          </a:solidFill>
                          <a:latin typeface="+mn-lt"/>
                        </a:rPr>
                        <a:t>Takarmány-átalakítási</a:t>
                      </a:r>
                      <a:r>
                        <a:rPr lang="en-US" sz="1800" b="1" dirty="0">
                          <a:solidFill>
                            <a:prstClr val="black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prstClr val="black"/>
                          </a:solidFill>
                          <a:latin typeface="+mn-lt"/>
                        </a:rPr>
                        <a:t>arány</a:t>
                      </a:r>
                      <a:r>
                        <a:rPr lang="en-US" sz="1800" b="1" dirty="0">
                          <a:solidFill>
                            <a:prstClr val="black"/>
                          </a:solidFill>
                          <a:latin typeface="+mn-lt"/>
                        </a:rPr>
                        <a:t> (FCR)</a:t>
                      </a:r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221318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r>
                        <a:rPr lang="en-US" sz="1800" b="1" noProof="0" dirty="0" err="1"/>
                        <a:t>Kezelések</a:t>
                      </a:r>
                      <a:endParaRPr lang="en-US" sz="1800" b="1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/>
                        <a:t>D 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/>
                        <a:t>D 14</a:t>
                      </a:r>
                      <a:endParaRPr lang="en-US" sz="1800" b="1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/>
                        <a:t>D 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/>
                        <a:t>D 35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/>
                        <a:t>D 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669601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r>
                        <a:rPr lang="en-US" sz="1800" b="1" noProof="0" dirty="0" err="1"/>
                        <a:t>Kontroll</a:t>
                      </a:r>
                      <a:r>
                        <a:rPr lang="en-US" sz="1800" b="1" noProof="0" dirty="0"/>
                        <a:t>-</a:t>
                      </a:r>
                    </a:p>
                    <a:p>
                      <a:r>
                        <a:rPr lang="en-US" sz="1800" b="1" noProof="0" dirty="0" err="1"/>
                        <a:t>csoport</a:t>
                      </a:r>
                      <a:endParaRPr lang="en-US" sz="1800" b="1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0,88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0,98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1,04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1,96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181450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r>
                        <a:rPr lang="en-US" sz="1800" b="1" noProof="0" dirty="0" err="1"/>
                        <a:t>Fertőzött</a:t>
                      </a:r>
                      <a:r>
                        <a:rPr lang="en-US" sz="1800" b="1" noProof="0" dirty="0"/>
                        <a:t> </a:t>
                      </a:r>
                      <a:r>
                        <a:rPr lang="en-US" sz="1800" b="1" noProof="0" dirty="0" err="1"/>
                        <a:t>csoport</a:t>
                      </a:r>
                      <a:endParaRPr lang="en-US" sz="1800" b="1" noProof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0,88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1,02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1,17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1,78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1,99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64313"/>
                  </a:ext>
                </a:extLst>
              </a:tr>
              <a:tr h="528870">
                <a:tc>
                  <a:txBody>
                    <a:bodyPr/>
                    <a:lstStyle/>
                    <a:p>
                      <a:r>
                        <a:rPr lang="en-US" sz="1800" b="1" noProof="0" dirty="0" err="1"/>
                        <a:t>Kezelés</a:t>
                      </a:r>
                      <a:endParaRPr lang="en-US" sz="1800" b="1" noProof="0" dirty="0"/>
                    </a:p>
                    <a:p>
                      <a:r>
                        <a:rPr lang="en-US" sz="1800" b="1" noProof="0" dirty="0">
                          <a:solidFill>
                            <a:srgbClr val="00B050"/>
                          </a:solidFill>
                        </a:rPr>
                        <a:t>AMN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0,89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1,12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1,64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1,77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9072869"/>
                  </a:ext>
                </a:extLst>
              </a:tr>
              <a:tr h="528870">
                <a:tc>
                  <a:txBody>
                    <a:bodyPr/>
                    <a:lstStyle/>
                    <a:p>
                      <a:r>
                        <a:rPr lang="en-US" sz="1800" b="1" noProof="0" dirty="0" err="1"/>
                        <a:t>Megelőzés</a:t>
                      </a:r>
                      <a:endParaRPr lang="en-US" sz="1800" b="1" noProof="0" dirty="0"/>
                    </a:p>
                    <a:p>
                      <a:r>
                        <a:rPr lang="en-US" sz="1800" b="1" noProof="0" dirty="0">
                          <a:solidFill>
                            <a:srgbClr val="00B050"/>
                          </a:solidFill>
                        </a:rPr>
                        <a:t>AMN P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0,88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0,97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1,09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1,68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1,85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ab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26948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P </a:t>
                      </a:r>
                      <a:r>
                        <a:rPr lang="en-US" sz="1400" noProof="0" dirty="0" err="1"/>
                        <a:t>érték</a:t>
                      </a:r>
                      <a:endParaRPr lang="en-US" sz="140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/>
                        <a:t>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P&lt;0,05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4205386"/>
                  </a:ext>
                </a:extLst>
              </a:tr>
            </a:tbl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AA06C44A-588D-4BFA-AA10-10F189E1DBAD}"/>
              </a:ext>
            </a:extLst>
          </p:cNvPr>
          <p:cNvSpPr/>
          <p:nvPr/>
        </p:nvSpPr>
        <p:spPr>
          <a:xfrm>
            <a:off x="7454536" y="4379172"/>
            <a:ext cx="1123406" cy="111343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E2C33CE-F26B-46F6-B6C0-506231F8216D}"/>
              </a:ext>
            </a:extLst>
          </p:cNvPr>
          <p:cNvSpPr/>
          <p:nvPr/>
        </p:nvSpPr>
        <p:spPr>
          <a:xfrm>
            <a:off x="7588856" y="3669146"/>
            <a:ext cx="854765" cy="5006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5260EB-F37D-4B04-9756-080A67A31AA3}"/>
              </a:ext>
            </a:extLst>
          </p:cNvPr>
          <p:cNvSpPr txBox="1"/>
          <p:nvPr/>
        </p:nvSpPr>
        <p:spPr>
          <a:xfrm>
            <a:off x="4006568" y="1270903"/>
            <a:ext cx="48893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err="1">
                <a:solidFill>
                  <a:prstClr val="black"/>
                </a:solidFill>
              </a:rPr>
              <a:t>fertőzött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csoportnak</a:t>
            </a:r>
            <a:r>
              <a:rPr lang="en-US" dirty="0">
                <a:solidFill>
                  <a:prstClr val="black"/>
                </a:solidFill>
              </a:rPr>
              <a:t> volt a </a:t>
            </a:r>
            <a:r>
              <a:rPr lang="en-US" dirty="0" err="1">
                <a:solidFill>
                  <a:prstClr val="black"/>
                </a:solidFill>
              </a:rPr>
              <a:t>legrosszabb</a:t>
            </a:r>
            <a:r>
              <a:rPr lang="en-US" dirty="0">
                <a:solidFill>
                  <a:prstClr val="black"/>
                </a:solidFill>
              </a:rPr>
              <a:t> FCR-je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1862B7-E99D-4738-9A26-D0A25D4740C4}"/>
              </a:ext>
            </a:extLst>
          </p:cNvPr>
          <p:cNvSpPr txBox="1"/>
          <p:nvPr/>
        </p:nvSpPr>
        <p:spPr>
          <a:xfrm>
            <a:off x="2936147" y="1705495"/>
            <a:ext cx="59581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err="1">
                <a:solidFill>
                  <a:prstClr val="black"/>
                </a:solidFill>
              </a:rPr>
              <a:t>legjobb</a:t>
            </a:r>
            <a:r>
              <a:rPr lang="en-US" dirty="0">
                <a:solidFill>
                  <a:prstClr val="black"/>
                </a:solidFill>
              </a:rPr>
              <a:t> FCR-t </a:t>
            </a:r>
            <a:r>
              <a:rPr lang="en-US" dirty="0" err="1">
                <a:solidFill>
                  <a:prstClr val="black"/>
                </a:solidFill>
              </a:rPr>
              <a:t>az</a:t>
            </a:r>
            <a:r>
              <a:rPr lang="en-US" dirty="0">
                <a:solidFill>
                  <a:prstClr val="black"/>
                </a:solidFill>
              </a:rPr>
              <a:t> AMN L </a:t>
            </a:r>
            <a:r>
              <a:rPr lang="en-US" dirty="0" err="1">
                <a:solidFill>
                  <a:prstClr val="black"/>
                </a:solidFill>
              </a:rPr>
              <a:t>érte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el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ezt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követte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az</a:t>
            </a:r>
            <a:r>
              <a:rPr lang="en-US" dirty="0">
                <a:solidFill>
                  <a:prstClr val="black"/>
                </a:solidFill>
              </a:rPr>
              <a:t> AMN P.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2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9BD5A-BACC-5DAA-F7BD-F560E158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</a:t>
            </a:r>
            <a:r>
              <a:rPr lang="es-ES" b="1" dirty="0" err="1"/>
              <a:t>Bevezetés</a:t>
            </a:r>
            <a:endParaRPr lang="es-ES" b="1" dirty="0"/>
          </a:p>
        </p:txBody>
      </p:sp>
      <p:sp>
        <p:nvSpPr>
          <p:cNvPr id="4" name="Es igual a 3">
            <a:extLst>
              <a:ext uri="{FF2B5EF4-FFF2-40B4-BE49-F238E27FC236}">
                <a16:creationId xmlns:a16="http://schemas.microsoft.com/office/drawing/2014/main" id="{7175C067-B9AF-6FB7-4067-21EBBF201337}"/>
              </a:ext>
            </a:extLst>
          </p:cNvPr>
          <p:cNvSpPr/>
          <p:nvPr/>
        </p:nvSpPr>
        <p:spPr>
          <a:xfrm>
            <a:off x="3403554" y="2631421"/>
            <a:ext cx="813732" cy="494951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4F5A424-1564-5FE0-4A24-1DBB4F0E63FE}"/>
              </a:ext>
            </a:extLst>
          </p:cNvPr>
          <p:cNvGrpSpPr/>
          <p:nvPr/>
        </p:nvGrpSpPr>
        <p:grpSpPr>
          <a:xfrm>
            <a:off x="5524950" y="1690690"/>
            <a:ext cx="1298615" cy="721453"/>
            <a:chOff x="2280592" y="0"/>
            <a:chExt cx="1298615" cy="721453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60758A5B-F5E0-8EBA-A324-56B3CE06A336}"/>
                </a:ext>
              </a:extLst>
            </p:cNvPr>
            <p:cNvSpPr/>
            <p:nvPr/>
          </p:nvSpPr>
          <p:spPr>
            <a:xfrm>
              <a:off x="2280592" y="0"/>
              <a:ext cx="1298615" cy="7214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8D75305D-D116-A104-70E5-E0F8684714BC}"/>
                </a:ext>
              </a:extLst>
            </p:cNvPr>
            <p:cNvSpPr txBox="1"/>
            <p:nvPr/>
          </p:nvSpPr>
          <p:spPr>
            <a:xfrm>
              <a:off x="2306229" y="21130"/>
              <a:ext cx="1256353" cy="679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1" tIns="41911" rIns="41911" bIns="41911" numCol="1" spcCol="1270" anchor="ctr" anchorCtr="0">
              <a:noAutofit/>
            </a:bodyPr>
            <a:lstStyle/>
            <a:p>
              <a:pPr algn="ctr" defTabSz="488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A </a:t>
              </a:r>
              <a:r>
                <a:rPr lang="en-US" sz="1100" dirty="0" err="1"/>
                <a:t>bélrendszer</a:t>
              </a:r>
              <a:r>
                <a:rPr lang="en-US" sz="1100" dirty="0"/>
                <a:t> </a:t>
              </a:r>
              <a:r>
                <a:rPr lang="en-US" sz="1100" dirty="0" err="1"/>
                <a:t>fiziológiája</a:t>
              </a:r>
              <a:r>
                <a:rPr lang="en-US" sz="1100" dirty="0"/>
                <a:t> </a:t>
              </a:r>
              <a:r>
                <a:rPr lang="en-US" sz="1100" dirty="0" err="1"/>
                <a:t>és</a:t>
              </a:r>
              <a:r>
                <a:rPr lang="en-US" sz="1100" dirty="0"/>
                <a:t> </a:t>
              </a:r>
              <a:r>
                <a:rPr lang="en-US" sz="1100" dirty="0" err="1"/>
                <a:t>anatómiája</a:t>
              </a:r>
              <a:endParaRPr lang="es-ES" sz="110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C1E7CE10-6244-8494-353A-9AE1DA3B0B74}"/>
              </a:ext>
            </a:extLst>
          </p:cNvPr>
          <p:cNvGrpSpPr/>
          <p:nvPr/>
        </p:nvGrpSpPr>
        <p:grpSpPr>
          <a:xfrm rot="20326238">
            <a:off x="6442290" y="2406500"/>
            <a:ext cx="1298615" cy="721453"/>
            <a:chOff x="2868195" y="863449"/>
            <a:chExt cx="1298615" cy="721453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2966C90D-666A-B5FF-ABD9-530D51E25422}"/>
                </a:ext>
              </a:extLst>
            </p:cNvPr>
            <p:cNvSpPr/>
            <p:nvPr/>
          </p:nvSpPr>
          <p:spPr>
            <a:xfrm>
              <a:off x="2868195" y="863449"/>
              <a:ext cx="1298615" cy="7214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lnRef>
            <a:fillRef idx="1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: esquinas redondeadas 6">
              <a:extLst>
                <a:ext uri="{FF2B5EF4-FFF2-40B4-BE49-F238E27FC236}">
                  <a16:creationId xmlns:a16="http://schemas.microsoft.com/office/drawing/2014/main" id="{F6C23567-6AE7-8BDB-ACF8-844D774CC59D}"/>
                </a:ext>
              </a:extLst>
            </p:cNvPr>
            <p:cNvSpPr txBox="1"/>
            <p:nvPr/>
          </p:nvSpPr>
          <p:spPr>
            <a:xfrm>
              <a:off x="2889326" y="884580"/>
              <a:ext cx="1256353" cy="679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1" tIns="41911" rIns="41911" bIns="41911" numCol="1" spcCol="1270" anchor="ctr" anchorCtr="0">
              <a:noAutofit/>
            </a:bodyPr>
            <a:lstStyle/>
            <a:p>
              <a:pPr algn="ctr" defTabSz="488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A </a:t>
              </a:r>
              <a:r>
                <a:rPr lang="en-US" sz="1100" dirty="0" err="1"/>
                <a:t>bélben</a:t>
              </a:r>
              <a:r>
                <a:rPr lang="en-US" sz="1100" dirty="0"/>
                <a:t> </a:t>
              </a:r>
              <a:r>
                <a:rPr lang="en-US" sz="1100" dirty="0" err="1"/>
                <a:t>tartósan</a:t>
              </a:r>
              <a:r>
                <a:rPr lang="en-US" sz="1100" dirty="0"/>
                <a:t> </a:t>
              </a:r>
              <a:r>
                <a:rPr lang="en-US" sz="1100" dirty="0" err="1"/>
                <a:t>jelenlévő</a:t>
              </a:r>
              <a:r>
                <a:rPr lang="en-US" sz="1100" dirty="0"/>
                <a:t> </a:t>
              </a:r>
              <a:r>
                <a:rPr lang="en-US" sz="1100" dirty="0" err="1"/>
                <a:t>mikroorganizmusok</a:t>
              </a:r>
              <a:endParaRPr lang="es-ES" sz="11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1EB8C24-E1D4-94C5-5196-0B9890FF1053}"/>
              </a:ext>
            </a:extLst>
          </p:cNvPr>
          <p:cNvGrpSpPr/>
          <p:nvPr/>
        </p:nvGrpSpPr>
        <p:grpSpPr>
          <a:xfrm rot="497059">
            <a:off x="4562770" y="2460432"/>
            <a:ext cx="1419277" cy="858781"/>
            <a:chOff x="1427190" y="693074"/>
            <a:chExt cx="1257124" cy="858781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ECCAB930-B6C5-3352-DBE0-EABF3348CA99}"/>
                </a:ext>
              </a:extLst>
            </p:cNvPr>
            <p:cNvSpPr/>
            <p:nvPr/>
          </p:nvSpPr>
          <p:spPr>
            <a:xfrm rot="240000">
              <a:off x="1427190" y="693074"/>
              <a:ext cx="1257124" cy="8587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: esquinas redondeadas 8">
              <a:extLst>
                <a:ext uri="{FF2B5EF4-FFF2-40B4-BE49-F238E27FC236}">
                  <a16:creationId xmlns:a16="http://schemas.microsoft.com/office/drawing/2014/main" id="{2F33B622-A41D-EE70-4DBE-BF796535D600}"/>
                </a:ext>
              </a:extLst>
            </p:cNvPr>
            <p:cNvSpPr txBox="1"/>
            <p:nvPr/>
          </p:nvSpPr>
          <p:spPr>
            <a:xfrm rot="240000">
              <a:off x="1469112" y="734996"/>
              <a:ext cx="1173280" cy="774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A </a:t>
              </a:r>
              <a:r>
                <a:rPr lang="en-US" sz="1200" dirty="0" err="1"/>
                <a:t>bélrendszerben</a:t>
              </a:r>
              <a:r>
                <a:rPr lang="en-US" sz="1200" dirty="0"/>
                <a:t> </a:t>
              </a:r>
              <a:r>
                <a:rPr lang="en-US" sz="1200" dirty="0" err="1"/>
                <a:t>ideiglenesen</a:t>
              </a:r>
              <a:r>
                <a:rPr lang="en-US" sz="1200" dirty="0"/>
                <a:t> </a:t>
              </a:r>
              <a:r>
                <a:rPr lang="en-US" sz="1200" dirty="0" err="1"/>
                <a:t>jelenlévő</a:t>
              </a:r>
              <a:r>
                <a:rPr lang="en-US" sz="1200" dirty="0"/>
                <a:t> </a:t>
              </a:r>
              <a:r>
                <a:rPr lang="en-US" sz="1200" dirty="0" err="1"/>
                <a:t>mikroorganizmusok</a:t>
              </a:r>
              <a:endParaRPr lang="es-ES" sz="1200" dirty="0"/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C21F041-9DC6-AAAB-906F-09EAA0E38295}"/>
              </a:ext>
            </a:extLst>
          </p:cNvPr>
          <p:cNvSpPr/>
          <p:nvPr/>
        </p:nvSpPr>
        <p:spPr>
          <a:xfrm rot="240000">
            <a:off x="4575965" y="3627549"/>
            <a:ext cx="3247531" cy="227089"/>
          </a:xfrm>
          <a:prstGeom prst="rect">
            <a:avLst/>
          </a:prstGeom>
        </p:spPr>
        <p:style>
          <a:lnRef idx="2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lnRef>
          <a:fillRef idx="1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fillRef>
          <a:effectRef idx="0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6C39157B-07D6-816E-BC58-ED95692DC266}"/>
              </a:ext>
            </a:extLst>
          </p:cNvPr>
          <p:cNvSpPr/>
          <p:nvPr/>
        </p:nvSpPr>
        <p:spPr>
          <a:xfrm>
            <a:off x="5903712" y="4021817"/>
            <a:ext cx="541089" cy="541089"/>
          </a:xfrm>
          <a:prstGeom prst="triangle">
            <a:avLst/>
          </a:prstGeom>
        </p:spPr>
        <p:style>
          <a:lnRef idx="2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lnRef>
          <a:fillRef idx="1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fillRef>
          <a:effectRef idx="0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6F08839-26E3-42F2-A3F4-6031AC1C92E6}"/>
              </a:ext>
            </a:extLst>
          </p:cNvPr>
          <p:cNvSpPr/>
          <p:nvPr/>
        </p:nvSpPr>
        <p:spPr>
          <a:xfrm>
            <a:off x="628650" y="2244592"/>
            <a:ext cx="2349442" cy="13560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600" dirty="0" err="1">
                <a:solidFill>
                  <a:schemeClr val="tx1"/>
                </a:solidFill>
              </a:rPr>
              <a:t>Egészséges</a:t>
            </a:r>
            <a:r>
              <a:rPr lang="en-AE" sz="3600" dirty="0">
                <a:solidFill>
                  <a:schemeClr val="tx1"/>
                </a:solidFill>
              </a:rPr>
              <a:t> </a:t>
            </a:r>
            <a:r>
              <a:rPr lang="en-AE" sz="3600" dirty="0" err="1">
                <a:solidFill>
                  <a:schemeClr val="tx1"/>
                </a:solidFill>
              </a:rPr>
              <a:t>bélrendszer</a:t>
            </a:r>
            <a:endParaRPr lang="en-AE" sz="3600" dirty="0">
              <a:solidFill>
                <a:schemeClr val="tx1"/>
              </a:solidFill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A9EA0261-F519-77F4-C163-EC2F42C78176}"/>
              </a:ext>
            </a:extLst>
          </p:cNvPr>
          <p:cNvSpPr/>
          <p:nvPr/>
        </p:nvSpPr>
        <p:spPr>
          <a:xfrm>
            <a:off x="746620" y="4517903"/>
            <a:ext cx="8397380" cy="1906131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7A8E54B-75A3-F2C6-A903-453B6051E0D1}"/>
              </a:ext>
            </a:extLst>
          </p:cNvPr>
          <p:cNvGrpSpPr/>
          <p:nvPr/>
        </p:nvGrpSpPr>
        <p:grpSpPr>
          <a:xfrm>
            <a:off x="368571" y="5015323"/>
            <a:ext cx="1912690" cy="956131"/>
            <a:chOff x="5019" y="717098"/>
            <a:chExt cx="2414384" cy="956131"/>
          </a:xfrm>
          <a:solidFill>
            <a:schemeClr val="accent4"/>
          </a:solidFill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16B730DC-B44E-A980-4405-14BD86683259}"/>
                </a:ext>
              </a:extLst>
            </p:cNvPr>
            <p:cNvSpPr/>
            <p:nvPr/>
          </p:nvSpPr>
          <p:spPr>
            <a:xfrm>
              <a:off x="5019" y="717098"/>
              <a:ext cx="2414384" cy="95613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: esquinas redondeadas 4">
              <a:extLst>
                <a:ext uri="{FF2B5EF4-FFF2-40B4-BE49-F238E27FC236}">
                  <a16:creationId xmlns:a16="http://schemas.microsoft.com/office/drawing/2014/main" id="{2230913A-9A01-9D51-39AE-80F9E943E258}"/>
                </a:ext>
              </a:extLst>
            </p:cNvPr>
            <p:cNvSpPr txBox="1"/>
            <p:nvPr/>
          </p:nvSpPr>
          <p:spPr>
            <a:xfrm>
              <a:off x="122188" y="773614"/>
              <a:ext cx="2217194" cy="8529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200" kern="1200" dirty="0"/>
                <a:t>Bélnyálkahártya: jelentős antigén hatás + fokozott  anyagcsere</a:t>
              </a:r>
              <a:endParaRPr lang="es-ES" sz="1200" kern="1200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C3D785D-1465-5F11-F2BC-AB6AD0A38353}"/>
              </a:ext>
            </a:extLst>
          </p:cNvPr>
          <p:cNvGrpSpPr/>
          <p:nvPr/>
        </p:nvGrpSpPr>
        <p:grpSpPr>
          <a:xfrm>
            <a:off x="2365005" y="5015323"/>
            <a:ext cx="1728823" cy="956131"/>
            <a:chOff x="2540123" y="717098"/>
            <a:chExt cx="2414384" cy="956131"/>
          </a:xfrm>
          <a:solidFill>
            <a:schemeClr val="accent3"/>
          </a:solidFill>
        </p:grpSpPr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0D32EC89-1EF0-B585-449F-8AAF96879623}"/>
                </a:ext>
              </a:extLst>
            </p:cNvPr>
            <p:cNvSpPr/>
            <p:nvPr/>
          </p:nvSpPr>
          <p:spPr>
            <a:xfrm>
              <a:off x="2540123" y="717098"/>
              <a:ext cx="2414384" cy="95613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: esquinas redondeadas 6">
              <a:extLst>
                <a:ext uri="{FF2B5EF4-FFF2-40B4-BE49-F238E27FC236}">
                  <a16:creationId xmlns:a16="http://schemas.microsoft.com/office/drawing/2014/main" id="{C73B1536-06AA-06FB-0111-54806E912787}"/>
                </a:ext>
              </a:extLst>
            </p:cNvPr>
            <p:cNvSpPr txBox="1"/>
            <p:nvPr/>
          </p:nvSpPr>
          <p:spPr>
            <a:xfrm>
              <a:off x="2649350" y="825543"/>
              <a:ext cx="2141138" cy="801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A </a:t>
              </a:r>
              <a:r>
                <a:rPr lang="en-US" sz="1200" kern="1200" dirty="0" err="1"/>
                <a:t>bélflóra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egyensúlyának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zavara</a:t>
              </a:r>
              <a:r>
                <a:rPr lang="en-US" sz="1200" kern="1200" dirty="0"/>
                <a:t>: </a:t>
              </a:r>
              <a:r>
                <a:rPr lang="en-US" sz="1200" kern="1200" dirty="0" err="1"/>
                <a:t>Diszbiózis</a:t>
              </a:r>
              <a:endParaRPr lang="es-ES" sz="1200" kern="1200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1BC53B8-A7C6-B14E-7C3D-CB332C85FD0D}"/>
              </a:ext>
            </a:extLst>
          </p:cNvPr>
          <p:cNvGrpSpPr/>
          <p:nvPr/>
        </p:nvGrpSpPr>
        <p:grpSpPr>
          <a:xfrm>
            <a:off x="4168869" y="5025166"/>
            <a:ext cx="2480170" cy="972181"/>
            <a:chOff x="5075228" y="717098"/>
            <a:chExt cx="2414384" cy="972181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594ACF74-06FA-9F60-9C4A-C5EED1A4982B}"/>
                </a:ext>
              </a:extLst>
            </p:cNvPr>
            <p:cNvSpPr/>
            <p:nvPr/>
          </p:nvSpPr>
          <p:spPr>
            <a:xfrm>
              <a:off x="5075228" y="717098"/>
              <a:ext cx="2414384" cy="9561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: esquinas redondeadas 8">
              <a:extLst>
                <a:ext uri="{FF2B5EF4-FFF2-40B4-BE49-F238E27FC236}">
                  <a16:creationId xmlns:a16="http://schemas.microsoft.com/office/drawing/2014/main" id="{84239714-7E8D-CF13-B2E3-ADC0EA3B13EC}"/>
                </a:ext>
              </a:extLst>
            </p:cNvPr>
            <p:cNvSpPr txBox="1"/>
            <p:nvPr/>
          </p:nvSpPr>
          <p:spPr>
            <a:xfrm>
              <a:off x="5089882" y="826496"/>
              <a:ext cx="2321036" cy="862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 err="1"/>
                <a:t>Kulcsfontosságú</a:t>
              </a:r>
              <a:r>
                <a:rPr lang="en-US" sz="1200" kern="1200" dirty="0"/>
                <a:t>: a </a:t>
              </a:r>
              <a:r>
                <a:rPr lang="en-US" sz="1200" kern="1200" dirty="0" err="1"/>
                <a:t>diszbiózist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okozó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tényezők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és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antigének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szabályozása</a:t>
              </a:r>
              <a:r>
                <a:rPr lang="en-US" sz="1200" kern="1200" dirty="0"/>
                <a:t> + a </a:t>
              </a:r>
              <a:r>
                <a:rPr lang="en-US" sz="1200" kern="1200" dirty="0" err="1"/>
                <a:t>bél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élettani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és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szerkezeti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megerősítése</a:t>
              </a:r>
              <a:endParaRPr lang="es-ES" sz="1200" kern="1200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92BC837C-B591-F808-5BFA-185F53D2ABD7}"/>
              </a:ext>
            </a:extLst>
          </p:cNvPr>
          <p:cNvGrpSpPr/>
          <p:nvPr/>
        </p:nvGrpSpPr>
        <p:grpSpPr>
          <a:xfrm>
            <a:off x="6679427" y="5025166"/>
            <a:ext cx="1601204" cy="956131"/>
            <a:chOff x="7610332" y="717098"/>
            <a:chExt cx="2414384" cy="956131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AEBF2A05-53E6-3681-ED81-81C6D0FF44C4}"/>
                </a:ext>
              </a:extLst>
            </p:cNvPr>
            <p:cNvSpPr/>
            <p:nvPr/>
          </p:nvSpPr>
          <p:spPr>
            <a:xfrm>
              <a:off x="7610332" y="717098"/>
              <a:ext cx="2414384" cy="9561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ángulo: esquinas redondeadas 10">
              <a:extLst>
                <a:ext uri="{FF2B5EF4-FFF2-40B4-BE49-F238E27FC236}">
                  <a16:creationId xmlns:a16="http://schemas.microsoft.com/office/drawing/2014/main" id="{EF48CE7C-7762-521B-C83E-3E6CC71B9655}"/>
                </a:ext>
              </a:extLst>
            </p:cNvPr>
            <p:cNvSpPr txBox="1"/>
            <p:nvPr/>
          </p:nvSpPr>
          <p:spPr>
            <a:xfrm>
              <a:off x="7657006" y="763772"/>
              <a:ext cx="2321036" cy="862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 err="1"/>
                <a:t>P</a:t>
              </a:r>
              <a:r>
                <a:rPr lang="en-US" sz="1200" kern="1200" dirty="0" err="1"/>
                <a:t>otenciális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zavarok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azonosítása</a:t>
              </a:r>
              <a:r>
                <a:rPr lang="en-US" sz="1200" kern="1200" dirty="0"/>
                <a:t> / </a:t>
              </a:r>
              <a:r>
                <a:rPr lang="en-US" sz="1200" kern="1200" dirty="0" err="1"/>
                <a:t>hatásuk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minimalizálása</a:t>
              </a:r>
              <a:endParaRPr lang="es-E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288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5A41D-9D80-41B3-B6F8-96BD258A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/>
              <a:t>Eredmények</a:t>
            </a:r>
            <a:r>
              <a:rPr lang="en-US" b="1" dirty="0"/>
              <a:t> - </a:t>
            </a:r>
            <a:r>
              <a:rPr lang="en-US" b="1" dirty="0" err="1"/>
              <a:t>Halálozási</a:t>
            </a:r>
            <a:r>
              <a:rPr lang="en-US" b="1" dirty="0"/>
              <a:t> </a:t>
            </a:r>
            <a:r>
              <a:rPr lang="en-US" b="1" dirty="0" err="1"/>
              <a:t>arány</a:t>
            </a:r>
            <a:endParaRPr lang="en-US" b="1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2E3FE7F5-66DF-4785-A66D-CF34FCFCC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492791"/>
              </p:ext>
            </p:extLst>
          </p:nvPr>
        </p:nvGraphicFramePr>
        <p:xfrm>
          <a:off x="718522" y="2159144"/>
          <a:ext cx="3744686" cy="3451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7977">
                  <a:extLst>
                    <a:ext uri="{9D8B030D-6E8A-4147-A177-3AD203B41FA5}">
                      <a16:colId xmlns:a16="http://schemas.microsoft.com/office/drawing/2014/main" val="3430112302"/>
                    </a:ext>
                  </a:extLst>
                </a:gridCol>
                <a:gridCol w="1956709">
                  <a:extLst>
                    <a:ext uri="{9D8B030D-6E8A-4147-A177-3AD203B41FA5}">
                      <a16:colId xmlns:a16="http://schemas.microsoft.com/office/drawing/2014/main" val="3725943607"/>
                    </a:ext>
                  </a:extLst>
                </a:gridCol>
              </a:tblGrid>
              <a:tr h="4573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KUMULATÍV MORTALITÁS (%)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221318"/>
                  </a:ext>
                </a:extLst>
              </a:tr>
              <a:tr h="457349">
                <a:tc>
                  <a:txBody>
                    <a:bodyPr/>
                    <a:lstStyle/>
                    <a:p>
                      <a:r>
                        <a:rPr lang="en-US" sz="1800" b="1" noProof="0" dirty="0" err="1"/>
                        <a:t>Kezelés</a:t>
                      </a:r>
                      <a:endParaRPr lang="en-US" sz="1800" b="1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/>
                        <a:t>D 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669601"/>
                  </a:ext>
                </a:extLst>
              </a:tr>
              <a:tr h="552960">
                <a:tc>
                  <a:txBody>
                    <a:bodyPr/>
                    <a:lstStyle/>
                    <a:p>
                      <a:r>
                        <a:rPr lang="en-US" sz="1600" b="1" noProof="0" dirty="0" err="1"/>
                        <a:t>Kontrollcsoport</a:t>
                      </a:r>
                      <a:endParaRPr lang="en-US" sz="1600" b="1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2,50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7181450"/>
                  </a:ext>
                </a:extLst>
              </a:tr>
              <a:tr h="552960">
                <a:tc>
                  <a:txBody>
                    <a:bodyPr/>
                    <a:lstStyle/>
                    <a:p>
                      <a:r>
                        <a:rPr lang="en-US" sz="1600" b="1" noProof="0" dirty="0" err="1"/>
                        <a:t>Fertőzött</a:t>
                      </a:r>
                      <a:r>
                        <a:rPr lang="en-US" sz="1600" b="1" noProof="0" dirty="0"/>
                        <a:t> </a:t>
                      </a:r>
                      <a:r>
                        <a:rPr lang="en-US" sz="1600" b="1" noProof="0" dirty="0" err="1"/>
                        <a:t>csoport</a:t>
                      </a:r>
                      <a:endParaRPr lang="en-US" sz="1600" b="1" noProof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10,83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64313"/>
                  </a:ext>
                </a:extLst>
              </a:tr>
              <a:tr h="55296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Kezelés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6,66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9072869"/>
                  </a:ext>
                </a:extLst>
              </a:tr>
              <a:tr h="55296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Megelőzés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+mn-lt"/>
                        </a:rPr>
                        <a:t>3,33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</a:rPr>
                        <a:t>bc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26948"/>
                  </a:ext>
                </a:extLst>
              </a:tr>
              <a:tr h="324792">
                <a:tc>
                  <a:txBody>
                    <a:bodyPr/>
                    <a:lstStyle/>
                    <a:p>
                      <a:r>
                        <a:rPr lang="en-US" sz="1400" dirty="0"/>
                        <a:t>P </a:t>
                      </a:r>
                      <a:r>
                        <a:rPr lang="en-US" sz="1400" dirty="0" err="1"/>
                        <a:t>érték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P&lt;0,01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4205386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FE79ED37-7654-4AC0-A548-9A9E07DDCBEC}"/>
              </a:ext>
            </a:extLst>
          </p:cNvPr>
          <p:cNvSpPr/>
          <p:nvPr/>
        </p:nvSpPr>
        <p:spPr>
          <a:xfrm>
            <a:off x="2960914" y="3682423"/>
            <a:ext cx="1007838" cy="4367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21499D8-84F2-4C9D-92DA-569A1EA32560}"/>
              </a:ext>
            </a:extLst>
          </p:cNvPr>
          <p:cNvSpPr/>
          <p:nvPr/>
        </p:nvSpPr>
        <p:spPr>
          <a:xfrm>
            <a:off x="2891246" y="4248469"/>
            <a:ext cx="1181778" cy="960871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B4B836A-C89E-4DFE-A465-6FAEED101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580458"/>
              </p:ext>
            </p:extLst>
          </p:nvPr>
        </p:nvGraphicFramePr>
        <p:xfrm>
          <a:off x="4572000" y="1257983"/>
          <a:ext cx="4354284" cy="443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1D217711-851D-4ACC-BE70-98916BF053F4}"/>
              </a:ext>
            </a:extLst>
          </p:cNvPr>
          <p:cNvSpPr/>
          <p:nvPr/>
        </p:nvSpPr>
        <p:spPr>
          <a:xfrm rot="8658903">
            <a:off x="6836438" y="2083817"/>
            <a:ext cx="179795" cy="1018325"/>
          </a:xfrm>
          <a:prstGeom prst="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lecha: hacia arriba 8">
            <a:extLst>
              <a:ext uri="{FF2B5EF4-FFF2-40B4-BE49-F238E27FC236}">
                <a16:creationId xmlns:a16="http://schemas.microsoft.com/office/drawing/2014/main" id="{906E3248-E9D6-4887-B009-3B67B0728201}"/>
              </a:ext>
            </a:extLst>
          </p:cNvPr>
          <p:cNvSpPr/>
          <p:nvPr/>
        </p:nvSpPr>
        <p:spPr>
          <a:xfrm rot="8111196">
            <a:off x="7593308" y="1717190"/>
            <a:ext cx="149002" cy="2386674"/>
          </a:xfrm>
          <a:prstGeom prst="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E17141-91DC-47D8-86B3-831B3EC694D8}"/>
              </a:ext>
            </a:extLst>
          </p:cNvPr>
          <p:cNvSpPr txBox="1"/>
          <p:nvPr/>
        </p:nvSpPr>
        <p:spPr>
          <a:xfrm>
            <a:off x="6679944" y="3585647"/>
            <a:ext cx="12988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es-ES" b="1" dirty="0" err="1">
                <a:solidFill>
                  <a:prstClr val="black"/>
                </a:solidFill>
              </a:rPr>
              <a:t>Csökkenés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38,5%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1E34481-1D3C-4996-9AA0-FE96AC6F375A}"/>
              </a:ext>
            </a:extLst>
          </p:cNvPr>
          <p:cNvSpPr txBox="1"/>
          <p:nvPr/>
        </p:nvSpPr>
        <p:spPr>
          <a:xfrm>
            <a:off x="7572334" y="2126979"/>
            <a:ext cx="12459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es-ES" b="1" dirty="0" err="1">
                <a:solidFill>
                  <a:prstClr val="black"/>
                </a:solidFill>
              </a:rPr>
              <a:t>Csökkenés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69,2%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C9DE7C8-EDD4-4305-A417-308DA5C7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879DFE-169B-43F1-8BD6-9C27853D0CA5}"/>
              </a:ext>
            </a:extLst>
          </p:cNvPr>
          <p:cNvSpPr txBox="1"/>
          <p:nvPr/>
        </p:nvSpPr>
        <p:spPr>
          <a:xfrm>
            <a:off x="6783976" y="5209341"/>
            <a:ext cx="11127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AMN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165AA8-8E2B-4686-AECB-3C01BACF0A3F}"/>
              </a:ext>
            </a:extLst>
          </p:cNvPr>
          <p:cNvSpPr txBox="1"/>
          <p:nvPr/>
        </p:nvSpPr>
        <p:spPr>
          <a:xfrm>
            <a:off x="7792840" y="5211650"/>
            <a:ext cx="11127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AMN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9936BD-827B-C5D1-F432-1D601B0EAAD7}"/>
              </a:ext>
            </a:extLst>
          </p:cNvPr>
          <p:cNvSpPr txBox="1"/>
          <p:nvPr/>
        </p:nvSpPr>
        <p:spPr>
          <a:xfrm>
            <a:off x="5847288" y="5183239"/>
            <a:ext cx="11127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noProof="0" dirty="0" err="1"/>
              <a:t>Fertőzött</a:t>
            </a:r>
            <a:r>
              <a:rPr lang="en-US" sz="1200" noProof="0" dirty="0"/>
              <a:t> </a:t>
            </a:r>
            <a:r>
              <a:rPr lang="en-US" sz="1200" noProof="0" dirty="0" err="1"/>
              <a:t>csoport</a:t>
            </a:r>
            <a:endParaRPr lang="en-US" sz="1200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4DE3CD-553F-CE15-8911-662DF66C3D5E}"/>
              </a:ext>
            </a:extLst>
          </p:cNvPr>
          <p:cNvSpPr txBox="1"/>
          <p:nvPr/>
        </p:nvSpPr>
        <p:spPr>
          <a:xfrm>
            <a:off x="4874512" y="5183239"/>
            <a:ext cx="11127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noProof="0" dirty="0" err="1"/>
              <a:t>Kontroll</a:t>
            </a:r>
            <a:r>
              <a:rPr lang="en-US" sz="1200" noProof="0" dirty="0"/>
              <a:t>-</a:t>
            </a:r>
          </a:p>
          <a:p>
            <a:pPr algn="ctr"/>
            <a:r>
              <a:rPr lang="en-US" sz="1200" noProof="0" dirty="0" err="1"/>
              <a:t>csoport</a:t>
            </a:r>
            <a:endParaRPr lang="en-US" sz="1200" noProof="0" dirty="0"/>
          </a:p>
          <a:p>
            <a:pPr algn="ctr"/>
            <a:endParaRPr lang="es-ES" sz="12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9DC1E43-92B6-44ED-A56E-ECED874488BD}"/>
              </a:ext>
            </a:extLst>
          </p:cNvPr>
          <p:cNvSpPr/>
          <p:nvPr/>
        </p:nvSpPr>
        <p:spPr>
          <a:xfrm>
            <a:off x="840821" y="5757227"/>
            <a:ext cx="7876459" cy="537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dirty="0">
                <a:solidFill>
                  <a:prstClr val="black"/>
                </a:solidFill>
              </a:rPr>
              <a:t>Az </a:t>
            </a:r>
            <a:r>
              <a:rPr lang="en-US" b="1" dirty="0">
                <a:solidFill>
                  <a:prstClr val="black"/>
                </a:solidFill>
              </a:rPr>
              <a:t>Alquermold Natural </a:t>
            </a:r>
            <a:r>
              <a:rPr lang="en-US" dirty="0">
                <a:solidFill>
                  <a:prstClr val="black"/>
                </a:solidFill>
              </a:rPr>
              <a:t>mind </a:t>
            </a:r>
            <a:r>
              <a:rPr lang="en-US" dirty="0" err="1">
                <a:solidFill>
                  <a:prstClr val="black"/>
                </a:solidFill>
              </a:rPr>
              <a:t>kezelésként</a:t>
            </a:r>
            <a:r>
              <a:rPr lang="en-US" dirty="0">
                <a:solidFill>
                  <a:prstClr val="black"/>
                </a:solidFill>
              </a:rPr>
              <a:t>, mind </a:t>
            </a:r>
            <a:r>
              <a:rPr lang="en-US" dirty="0" err="1">
                <a:solidFill>
                  <a:prstClr val="black"/>
                </a:solidFill>
              </a:rPr>
              <a:t>megelőzésként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jelentősen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csökkentette</a:t>
            </a:r>
            <a:r>
              <a:rPr lang="en-US" b="1" dirty="0">
                <a:solidFill>
                  <a:prstClr val="black"/>
                </a:solidFill>
              </a:rPr>
              <a:t> a </a:t>
            </a:r>
            <a:r>
              <a:rPr lang="en-US" b="1" dirty="0" err="1">
                <a:solidFill>
                  <a:prstClr val="black"/>
                </a:solidFill>
              </a:rPr>
              <a:t>halálozási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arányt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DF1EAA-AC4A-4475-2238-C43E0E517E6F}"/>
              </a:ext>
            </a:extLst>
          </p:cNvPr>
          <p:cNvSpPr txBox="1"/>
          <p:nvPr/>
        </p:nvSpPr>
        <p:spPr>
          <a:xfrm>
            <a:off x="6763308" y="5191904"/>
            <a:ext cx="11127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noProof="0" dirty="0" err="1"/>
              <a:t>Kezelés</a:t>
            </a:r>
            <a:endParaRPr lang="en-US" sz="1200" noProof="0" dirty="0"/>
          </a:p>
          <a:p>
            <a:pPr algn="ctr"/>
            <a:r>
              <a:rPr lang="en-US" sz="1200" noProof="0" dirty="0"/>
              <a:t>AMN 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EBB54-87DD-714E-FAA3-610DAA2104F9}"/>
              </a:ext>
            </a:extLst>
          </p:cNvPr>
          <p:cNvSpPr txBox="1"/>
          <p:nvPr/>
        </p:nvSpPr>
        <p:spPr>
          <a:xfrm>
            <a:off x="7761552" y="5183239"/>
            <a:ext cx="11127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noProof="0" dirty="0" err="1"/>
              <a:t>Megelőzés</a:t>
            </a:r>
            <a:endParaRPr lang="en-US" sz="1200" noProof="0" dirty="0"/>
          </a:p>
          <a:p>
            <a:pPr algn="ctr"/>
            <a:r>
              <a:rPr lang="en-US" sz="1200" noProof="0" dirty="0"/>
              <a:t>AMN P</a:t>
            </a:r>
          </a:p>
        </p:txBody>
      </p:sp>
    </p:spTree>
    <p:extLst>
      <p:ext uri="{BB962C8B-B14F-4D97-AF65-F5344CB8AC3E}">
        <p14:creationId xmlns:p14="http://schemas.microsoft.com/office/powerpoint/2010/main" val="180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05EB0-4320-47B4-AEC6-DF22A4B7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/>
              <a:t>Eredmények</a:t>
            </a:r>
            <a:r>
              <a:rPr lang="es-ES" b="1" dirty="0"/>
              <a:t> - EEI</a:t>
            </a:r>
            <a:endParaRPr lang="en-US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2297C14-A8CB-4B7B-9C2C-545914609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102171"/>
              </p:ext>
            </p:extLst>
          </p:nvPr>
        </p:nvGraphicFramePr>
        <p:xfrm>
          <a:off x="914398" y="2149479"/>
          <a:ext cx="7600951" cy="402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lecha: hacia arriba 4">
            <a:extLst>
              <a:ext uri="{FF2B5EF4-FFF2-40B4-BE49-F238E27FC236}">
                <a16:creationId xmlns:a16="http://schemas.microsoft.com/office/drawing/2014/main" id="{8C456E16-383F-422F-94E4-CD7373645E7D}"/>
              </a:ext>
            </a:extLst>
          </p:cNvPr>
          <p:cNvSpPr/>
          <p:nvPr/>
        </p:nvSpPr>
        <p:spPr>
          <a:xfrm rot="2097537">
            <a:off x="4268105" y="3278515"/>
            <a:ext cx="199628" cy="85025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4BD69EE9-B3C9-4E65-B284-72384335BA16}"/>
              </a:ext>
            </a:extLst>
          </p:cNvPr>
          <p:cNvSpPr/>
          <p:nvPr/>
        </p:nvSpPr>
        <p:spPr>
          <a:xfrm rot="3873265" flipH="1">
            <a:off x="5316089" y="2978117"/>
            <a:ext cx="331978" cy="266322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07BD9C-50F5-48D8-A4CF-76E02B39D22E}"/>
              </a:ext>
            </a:extLst>
          </p:cNvPr>
          <p:cNvSpPr txBox="1"/>
          <p:nvPr/>
        </p:nvSpPr>
        <p:spPr>
          <a:xfrm>
            <a:off x="4198602" y="2834597"/>
            <a:ext cx="12353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+29,35 pts.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C0E49C-20D5-4CBA-BD06-426235A26697}"/>
              </a:ext>
            </a:extLst>
          </p:cNvPr>
          <p:cNvSpPr txBox="1"/>
          <p:nvPr/>
        </p:nvSpPr>
        <p:spPr>
          <a:xfrm>
            <a:off x="6856299" y="3518976"/>
            <a:ext cx="12353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+33,52 pts.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DD3E5EE-1EE5-4C43-953B-F886150E56CB}"/>
              </a:ext>
            </a:extLst>
          </p:cNvPr>
          <p:cNvSpPr/>
          <p:nvPr/>
        </p:nvSpPr>
        <p:spPr>
          <a:xfrm>
            <a:off x="5199017" y="1160885"/>
            <a:ext cx="3756424" cy="8568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Alquermold Natural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L)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legmagasabb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EEI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-vel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rendelkezik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89F0B2F-C450-4830-9523-E48BEAC5B5C4}"/>
                  </a:ext>
                </a:extLst>
              </p:cNvPr>
              <p:cNvSpPr txBox="1"/>
              <p:nvPr/>
            </p:nvSpPr>
            <p:spPr>
              <a:xfrm>
                <a:off x="3298350" y="6117160"/>
                <a:ext cx="2320379" cy="2989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EI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ú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𝑙𝑦</m:t>
                        </m:r>
                        <m:d>
                          <m:dPr>
                            <m:ctrlPr>
                              <a:rPr kumimoji="0" lang="es-E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s-E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𝑘𝑔</m:t>
                            </m:r>
                          </m:e>
                        </m:d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∗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ú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é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é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𝑠𝑖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𝑎𝑟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á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𝑛𝑦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(%) </m:t>
                        </m:r>
                      </m:num>
                      <m:den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𝐹𝐶𝑅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∗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𝑘𝑜𝑟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(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𝑛𝑎𝑝</m:t>
                        </m:r>
                        <m:r>
                          <a:rPr kumimoji="0" lang="es-E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den>
                    </m:f>
                    <m:r>
                      <a:rPr kumimoji="0" lang="es-E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89F0B2F-C450-4830-9523-E48BEAC5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50" y="6117160"/>
                <a:ext cx="2320379" cy="298993"/>
              </a:xfrm>
              <a:prstGeom prst="rect">
                <a:avLst/>
              </a:prstGeom>
              <a:blipFill>
                <a:blip r:embed="rId3"/>
                <a:stretch>
                  <a:fillRect l="-3655" r="-1305" b="-134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64E125A-53D3-4E40-B875-0B6A3DD8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C04DB-6D42-EE2A-6E34-0322A92DE776}"/>
              </a:ext>
            </a:extLst>
          </p:cNvPr>
          <p:cNvSpPr txBox="1"/>
          <p:nvPr/>
        </p:nvSpPr>
        <p:spPr>
          <a:xfrm>
            <a:off x="3089123" y="5535458"/>
            <a:ext cx="201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noProof="0" dirty="0" err="1"/>
              <a:t>Fertőzött</a:t>
            </a:r>
            <a:r>
              <a:rPr lang="en-US" sz="1600" noProof="0" dirty="0"/>
              <a:t> </a:t>
            </a:r>
            <a:r>
              <a:rPr lang="en-US" sz="1600" noProof="0" dirty="0" err="1"/>
              <a:t>csoport</a:t>
            </a:r>
            <a:endParaRPr lang="en-US" sz="1600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04C2B-824E-1BE3-0769-8550826BAC92}"/>
              </a:ext>
            </a:extLst>
          </p:cNvPr>
          <p:cNvSpPr txBox="1"/>
          <p:nvPr/>
        </p:nvSpPr>
        <p:spPr>
          <a:xfrm>
            <a:off x="1470683" y="5535458"/>
            <a:ext cx="18214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noProof="0" dirty="0" err="1"/>
              <a:t>Kontrollcsoport</a:t>
            </a:r>
            <a:endParaRPr lang="en-US" sz="1600" noProof="0" dirty="0"/>
          </a:p>
          <a:p>
            <a:pPr algn="ctr"/>
            <a:endParaRPr lang="es-E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B43CD2-CE2F-5B5D-6BBC-8DF25C2DDF74}"/>
              </a:ext>
            </a:extLst>
          </p:cNvPr>
          <p:cNvSpPr txBox="1"/>
          <p:nvPr/>
        </p:nvSpPr>
        <p:spPr>
          <a:xfrm>
            <a:off x="4899026" y="5535458"/>
            <a:ext cx="201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noProof="0" dirty="0" err="1"/>
              <a:t>Kezelés</a:t>
            </a:r>
            <a:r>
              <a:rPr lang="en-US" sz="1600" dirty="0"/>
              <a:t> </a:t>
            </a:r>
            <a:r>
              <a:rPr lang="en-US" sz="1600" noProof="0" dirty="0"/>
              <a:t>AMN 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3AE1D-75EB-E5A4-8251-8EA72DB930B2}"/>
              </a:ext>
            </a:extLst>
          </p:cNvPr>
          <p:cNvSpPr txBox="1"/>
          <p:nvPr/>
        </p:nvSpPr>
        <p:spPr>
          <a:xfrm>
            <a:off x="6772004" y="5518901"/>
            <a:ext cx="201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noProof="0" dirty="0" err="1"/>
              <a:t>Megelőzés</a:t>
            </a:r>
            <a:r>
              <a:rPr lang="en-US" sz="1600" dirty="0"/>
              <a:t> </a:t>
            </a:r>
            <a:r>
              <a:rPr lang="en-US" sz="1600" noProof="0" dirty="0"/>
              <a:t>AMN P</a:t>
            </a:r>
          </a:p>
        </p:txBody>
      </p:sp>
    </p:spTree>
    <p:extLst>
      <p:ext uri="{BB962C8B-B14F-4D97-AF65-F5344CB8AC3E}">
        <p14:creationId xmlns:p14="http://schemas.microsoft.com/office/powerpoint/2010/main" val="9813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919D0-5EF1-40CB-B732-6FBA0C06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err="1"/>
              <a:t>Konklúzió</a:t>
            </a:r>
            <a:endParaRPr lang="en-U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A8DA77-4A85-40A5-8888-75DF171D6395}"/>
              </a:ext>
            </a:extLst>
          </p:cNvPr>
          <p:cNvSpPr txBox="1"/>
          <p:nvPr/>
        </p:nvSpPr>
        <p:spPr>
          <a:xfrm>
            <a:off x="5602226" y="1197967"/>
            <a:ext cx="2397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AMN L (</a:t>
            </a:r>
            <a:r>
              <a:rPr lang="en-US" sz="2400" b="1" dirty="0" err="1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folyadék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E52F3C-042E-42F1-8216-B515F64BE014}"/>
              </a:ext>
            </a:extLst>
          </p:cNvPr>
          <p:cNvSpPr/>
          <p:nvPr/>
        </p:nvSpPr>
        <p:spPr>
          <a:xfrm>
            <a:off x="4626682" y="2037578"/>
            <a:ext cx="4416632" cy="3202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18949B-8BFA-49A5-84EF-862422C5443D}"/>
              </a:ext>
            </a:extLst>
          </p:cNvPr>
          <p:cNvSpPr/>
          <p:nvPr/>
        </p:nvSpPr>
        <p:spPr>
          <a:xfrm>
            <a:off x="378648" y="2040253"/>
            <a:ext cx="4153989" cy="3575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4E72D-C669-4AE4-BAA5-3162A9751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33" y="2204614"/>
            <a:ext cx="4153989" cy="533404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Az</a:t>
            </a:r>
            <a:r>
              <a:rPr lang="en-US" sz="2000" b="1" dirty="0"/>
              <a:t> Alquermold Natural </a:t>
            </a:r>
            <a:r>
              <a:rPr lang="en-US" sz="2000" dirty="0" err="1">
                <a:solidFill>
                  <a:srgbClr val="00B050"/>
                </a:solidFill>
              </a:rPr>
              <a:t>megakadályozza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b="1" dirty="0" err="1"/>
              <a:t>elhalásos</a:t>
            </a:r>
            <a:r>
              <a:rPr lang="en-US" sz="2000" b="1" dirty="0"/>
              <a:t> </a:t>
            </a:r>
            <a:r>
              <a:rPr lang="en-US" sz="2000" b="1" dirty="0" err="1"/>
              <a:t>bélgyulladás</a:t>
            </a:r>
            <a:r>
              <a:rPr lang="en-US" sz="2000" dirty="0"/>
              <a:t> </a:t>
            </a:r>
            <a:r>
              <a:rPr lang="en-US" sz="2000" dirty="0" err="1"/>
              <a:t>kialakulását</a:t>
            </a:r>
            <a:r>
              <a:rPr lang="en-US" sz="2000" dirty="0"/>
              <a:t>, </a:t>
            </a:r>
            <a:r>
              <a:rPr lang="en-US" sz="2000" dirty="0" err="1"/>
              <a:t>amennyiben</a:t>
            </a:r>
            <a:r>
              <a:rPr lang="en-US" sz="2000" dirty="0"/>
              <a:t> </a:t>
            </a:r>
            <a:r>
              <a:rPr lang="en-US" sz="2000" dirty="0" err="1"/>
              <a:t>folyamatosan</a:t>
            </a:r>
            <a:r>
              <a:rPr lang="en-US" sz="2000" dirty="0"/>
              <a:t> </a:t>
            </a:r>
            <a:r>
              <a:rPr lang="en-US" sz="2000" dirty="0" err="1"/>
              <a:t>jelen</a:t>
            </a:r>
            <a:r>
              <a:rPr lang="en-US" sz="2000" dirty="0"/>
              <a:t> van a </a:t>
            </a:r>
            <a:r>
              <a:rPr lang="en-US" sz="2000" dirty="0" err="1"/>
              <a:t>takarmányban</a:t>
            </a:r>
            <a:r>
              <a:rPr lang="en-US" sz="2000" dirty="0"/>
              <a:t>, </a:t>
            </a:r>
            <a:r>
              <a:rPr lang="en-US" sz="2000" dirty="0" err="1"/>
              <a:t>mivel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alábbiakat</a:t>
            </a:r>
            <a:r>
              <a:rPr lang="en-US" sz="2000" dirty="0"/>
              <a:t> </a:t>
            </a:r>
            <a:r>
              <a:rPr lang="en-US" sz="2000" dirty="0" err="1"/>
              <a:t>javítja</a:t>
            </a:r>
            <a:r>
              <a:rPr lang="en-US" sz="20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000" b="1" dirty="0" err="1"/>
              <a:t>Súly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FF0000"/>
                </a:solidFill>
              </a:rPr>
              <a:t>+118,9 g/</a:t>
            </a:r>
            <a:r>
              <a:rPr lang="en-US" sz="2000" b="1" dirty="0" err="1">
                <a:solidFill>
                  <a:srgbClr val="FF0000"/>
                </a:solidFill>
              </a:rPr>
              <a:t>szárnyas</a:t>
            </a:r>
            <a:r>
              <a:rPr lang="en-US" sz="2000" dirty="0"/>
              <a:t>, 6%-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növekedés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b="1" dirty="0"/>
              <a:t>FCR: </a:t>
            </a:r>
            <a:r>
              <a:rPr lang="en-US" sz="2000" b="1" dirty="0">
                <a:solidFill>
                  <a:srgbClr val="FF0000"/>
                </a:solidFill>
              </a:rPr>
              <a:t>7%</a:t>
            </a:r>
            <a:r>
              <a:rPr lang="en-US" sz="2000" dirty="0"/>
              <a:t>-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növekedés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b="1" dirty="0" err="1"/>
              <a:t>Mortalitás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FF0000"/>
                </a:solidFill>
              </a:rPr>
              <a:t>69% </a:t>
            </a:r>
            <a:r>
              <a:rPr lang="en-US" sz="2000" dirty="0" err="1"/>
              <a:t>csökkenés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b="1" dirty="0"/>
              <a:t>EEI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FF0000"/>
                </a:solidFill>
              </a:rPr>
              <a:t>+33,52 </a:t>
            </a:r>
            <a:r>
              <a:rPr lang="en-US" sz="2000" b="1" dirty="0" err="1">
                <a:solidFill>
                  <a:srgbClr val="FF0000"/>
                </a:solidFill>
              </a:rPr>
              <a:t>pont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7CED73-0A2D-4F64-B77C-257DCBE2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DADB381-BC7F-47D0-B11D-F1C1CAE66534}"/>
              </a:ext>
            </a:extLst>
          </p:cNvPr>
          <p:cNvSpPr txBox="1">
            <a:spLocks/>
          </p:cNvSpPr>
          <p:nvPr/>
        </p:nvSpPr>
        <p:spPr>
          <a:xfrm>
            <a:off x="4765806" y="2204614"/>
            <a:ext cx="4185491" cy="4807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D8924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D8924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D8924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D8924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D8924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en-US" sz="2000" dirty="0"/>
              <a:t>Az</a:t>
            </a:r>
            <a:r>
              <a:rPr lang="en-US" sz="2000" b="1" dirty="0"/>
              <a:t> </a:t>
            </a:r>
            <a:r>
              <a:rPr lang="en-US" sz="2000" b="1" dirty="0" err="1"/>
              <a:t>elhalásos</a:t>
            </a:r>
            <a:r>
              <a:rPr lang="en-US" sz="2000" b="1" dirty="0"/>
              <a:t> </a:t>
            </a:r>
            <a:r>
              <a:rPr lang="en-US" sz="2000" b="1" dirty="0" err="1"/>
              <a:t>bélgyulladás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kezelésére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szolgál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amennyiben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az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ivóvízben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jelen</a:t>
            </a:r>
            <a:r>
              <a:rPr lang="en-US" sz="2000" dirty="0">
                <a:solidFill>
                  <a:prstClr val="black"/>
                </a:solidFill>
              </a:rPr>
              <a:t> van, </a:t>
            </a:r>
            <a:r>
              <a:rPr lang="en-US" sz="2000" dirty="0" err="1">
                <a:solidFill>
                  <a:prstClr val="black"/>
                </a:solidFill>
              </a:rPr>
              <a:t>mivel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alábbiakat</a:t>
            </a:r>
            <a:r>
              <a:rPr lang="en-US" sz="2000" dirty="0"/>
              <a:t> </a:t>
            </a:r>
            <a:r>
              <a:rPr lang="en-US" sz="2000" dirty="0" err="1"/>
              <a:t>javítja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000" b="1" dirty="0" err="1"/>
              <a:t>Súly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+158,4 g/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szárnyas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8%-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2000" dirty="0" err="1"/>
              <a:t>növekedés</a:t>
            </a:r>
            <a:endParaRPr lang="en-US" sz="2000" dirty="0"/>
          </a:p>
          <a:p>
            <a:pPr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FCR: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11%</a:t>
            </a:r>
            <a:r>
              <a:rPr lang="en-US" sz="2000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os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/>
              <a:t>növekedés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Mortalitás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38,5%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2000" dirty="0" err="1"/>
              <a:t>csökkenés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EEI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+29,35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pont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892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3149ED-3360-4D09-9EB6-D6FE66E605AE}"/>
              </a:ext>
            </a:extLst>
          </p:cNvPr>
          <p:cNvSpPr txBox="1"/>
          <p:nvPr/>
        </p:nvSpPr>
        <p:spPr>
          <a:xfrm>
            <a:off x="1799807" y="5855159"/>
            <a:ext cx="6367768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2400" dirty="0" err="1">
                <a:solidFill>
                  <a:prstClr val="black"/>
                </a:solidFill>
              </a:rPr>
              <a:t>Általánosságban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elmondható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hogy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jelentősebb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előnyökkel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jár</a:t>
            </a:r>
            <a:r>
              <a:rPr lang="en-US" sz="2400" dirty="0">
                <a:solidFill>
                  <a:prstClr val="black"/>
                </a:solidFill>
              </a:rPr>
              <a:t> a </a:t>
            </a:r>
            <a:r>
              <a:rPr lang="en-US" sz="2400" b="1" dirty="0">
                <a:solidFill>
                  <a:srgbClr val="00B050"/>
                </a:solidFill>
              </a:rPr>
              <a:t>MEGELŐZÉS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C77FFEF-0A21-466E-93A1-C463982A687F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3" y="1242446"/>
            <a:ext cx="381952" cy="33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Water Droplet Icon in Illustrator | Water droplets, Water icon, Illustrator  tutorials">
            <a:extLst>
              <a:ext uri="{FF2B5EF4-FFF2-40B4-BE49-F238E27FC236}">
                <a16:creationId xmlns:a16="http://schemas.microsoft.com/office/drawing/2014/main" id="{619F2A44-F935-4D2B-87B2-C1116024B35F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5" t="9654" r="26542" b="13969"/>
          <a:stretch/>
        </p:blipFill>
        <p:spPr bwMode="auto">
          <a:xfrm flipH="1">
            <a:off x="7868554" y="1283151"/>
            <a:ext cx="424856" cy="31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862791E-B25C-467B-B359-A1B1B7F3AB57}"/>
              </a:ext>
            </a:extLst>
          </p:cNvPr>
          <p:cNvSpPr txBox="1"/>
          <p:nvPr/>
        </p:nvSpPr>
        <p:spPr>
          <a:xfrm>
            <a:off x="1492900" y="1210933"/>
            <a:ext cx="1995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AMN</a:t>
            </a:r>
            <a:r>
              <a:rPr kumimoji="0" lang="es-E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s-ES" sz="2400" b="1" i="0" u="none" strike="noStrike" kern="1200" cap="none" spc="0" normalizeH="0" baseline="0" noProof="0" dirty="0" err="1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premix</a:t>
            </a:r>
            <a:r>
              <a:rPr kumimoji="0" lang="es-E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echa: doblada hacia arriba 12">
            <a:extLst>
              <a:ext uri="{FF2B5EF4-FFF2-40B4-BE49-F238E27FC236}">
                <a16:creationId xmlns:a16="http://schemas.microsoft.com/office/drawing/2014/main" id="{68F11867-E76D-4812-94C9-9B92A88A5BF4}"/>
              </a:ext>
            </a:extLst>
          </p:cNvPr>
          <p:cNvSpPr/>
          <p:nvPr/>
        </p:nvSpPr>
        <p:spPr>
          <a:xfrm flipH="1">
            <a:off x="1233896" y="5864094"/>
            <a:ext cx="518008" cy="548640"/>
          </a:xfrm>
          <a:custGeom>
            <a:avLst/>
            <a:gdLst>
              <a:gd name="connsiteX0" fmla="*/ 0 w 518008"/>
              <a:gd name="connsiteY0" fmla="*/ 427846 h 548640"/>
              <a:gd name="connsiteX1" fmla="*/ 328109 w 518008"/>
              <a:gd name="connsiteY1" fmla="*/ 427846 h 548640"/>
              <a:gd name="connsiteX2" fmla="*/ 328109 w 518008"/>
              <a:gd name="connsiteY2" fmla="*/ 190461 h 548640"/>
              <a:gd name="connsiteX3" fmla="*/ 259004 w 518008"/>
              <a:gd name="connsiteY3" fmla="*/ 190461 h 548640"/>
              <a:gd name="connsiteX4" fmla="*/ 388506 w 518008"/>
              <a:gd name="connsiteY4" fmla="*/ 0 h 548640"/>
              <a:gd name="connsiteX5" fmla="*/ 518008 w 518008"/>
              <a:gd name="connsiteY5" fmla="*/ 190461 h 548640"/>
              <a:gd name="connsiteX6" fmla="*/ 448903 w 518008"/>
              <a:gd name="connsiteY6" fmla="*/ 190461 h 548640"/>
              <a:gd name="connsiteX7" fmla="*/ 448903 w 518008"/>
              <a:gd name="connsiteY7" fmla="*/ 548640 h 548640"/>
              <a:gd name="connsiteX8" fmla="*/ 0 w 518008"/>
              <a:gd name="connsiteY8" fmla="*/ 548640 h 548640"/>
              <a:gd name="connsiteX9" fmla="*/ 0 w 518008"/>
              <a:gd name="connsiteY9" fmla="*/ 427846 h 548640"/>
              <a:gd name="connsiteX0" fmla="*/ 0 w 518008"/>
              <a:gd name="connsiteY0" fmla="*/ 427846 h 548640"/>
              <a:gd name="connsiteX1" fmla="*/ 275858 w 518008"/>
              <a:gd name="connsiteY1" fmla="*/ 384303 h 548640"/>
              <a:gd name="connsiteX2" fmla="*/ 328109 w 518008"/>
              <a:gd name="connsiteY2" fmla="*/ 190461 h 548640"/>
              <a:gd name="connsiteX3" fmla="*/ 259004 w 518008"/>
              <a:gd name="connsiteY3" fmla="*/ 190461 h 548640"/>
              <a:gd name="connsiteX4" fmla="*/ 388506 w 518008"/>
              <a:gd name="connsiteY4" fmla="*/ 0 h 548640"/>
              <a:gd name="connsiteX5" fmla="*/ 518008 w 518008"/>
              <a:gd name="connsiteY5" fmla="*/ 190461 h 548640"/>
              <a:gd name="connsiteX6" fmla="*/ 448903 w 518008"/>
              <a:gd name="connsiteY6" fmla="*/ 190461 h 548640"/>
              <a:gd name="connsiteX7" fmla="*/ 448903 w 518008"/>
              <a:gd name="connsiteY7" fmla="*/ 548640 h 548640"/>
              <a:gd name="connsiteX8" fmla="*/ 0 w 518008"/>
              <a:gd name="connsiteY8" fmla="*/ 548640 h 548640"/>
              <a:gd name="connsiteX9" fmla="*/ 0 w 518008"/>
              <a:gd name="connsiteY9" fmla="*/ 427846 h 548640"/>
              <a:gd name="connsiteX0" fmla="*/ 0 w 518008"/>
              <a:gd name="connsiteY0" fmla="*/ 427846 h 548640"/>
              <a:gd name="connsiteX1" fmla="*/ 275858 w 518008"/>
              <a:gd name="connsiteY1" fmla="*/ 384303 h 548640"/>
              <a:gd name="connsiteX2" fmla="*/ 328109 w 518008"/>
              <a:gd name="connsiteY2" fmla="*/ 190461 h 548640"/>
              <a:gd name="connsiteX3" fmla="*/ 259004 w 518008"/>
              <a:gd name="connsiteY3" fmla="*/ 190461 h 548640"/>
              <a:gd name="connsiteX4" fmla="*/ 388506 w 518008"/>
              <a:gd name="connsiteY4" fmla="*/ 0 h 548640"/>
              <a:gd name="connsiteX5" fmla="*/ 518008 w 518008"/>
              <a:gd name="connsiteY5" fmla="*/ 190461 h 548640"/>
              <a:gd name="connsiteX6" fmla="*/ 448903 w 518008"/>
              <a:gd name="connsiteY6" fmla="*/ 190461 h 548640"/>
              <a:gd name="connsiteX7" fmla="*/ 379235 w 518008"/>
              <a:gd name="connsiteY7" fmla="*/ 531223 h 548640"/>
              <a:gd name="connsiteX8" fmla="*/ 0 w 518008"/>
              <a:gd name="connsiteY8" fmla="*/ 548640 h 548640"/>
              <a:gd name="connsiteX9" fmla="*/ 0 w 518008"/>
              <a:gd name="connsiteY9" fmla="*/ 427846 h 548640"/>
              <a:gd name="connsiteX0" fmla="*/ 0 w 518008"/>
              <a:gd name="connsiteY0" fmla="*/ 427846 h 548640"/>
              <a:gd name="connsiteX1" fmla="*/ 275858 w 518008"/>
              <a:gd name="connsiteY1" fmla="*/ 384303 h 548640"/>
              <a:gd name="connsiteX2" fmla="*/ 328109 w 518008"/>
              <a:gd name="connsiteY2" fmla="*/ 190461 h 548640"/>
              <a:gd name="connsiteX3" fmla="*/ 259004 w 518008"/>
              <a:gd name="connsiteY3" fmla="*/ 190461 h 548640"/>
              <a:gd name="connsiteX4" fmla="*/ 388506 w 518008"/>
              <a:gd name="connsiteY4" fmla="*/ 0 h 548640"/>
              <a:gd name="connsiteX5" fmla="*/ 518008 w 518008"/>
              <a:gd name="connsiteY5" fmla="*/ 190461 h 548640"/>
              <a:gd name="connsiteX6" fmla="*/ 448903 w 518008"/>
              <a:gd name="connsiteY6" fmla="*/ 190461 h 548640"/>
              <a:gd name="connsiteX7" fmla="*/ 403141 w 518008"/>
              <a:gd name="connsiteY7" fmla="*/ 501340 h 548640"/>
              <a:gd name="connsiteX8" fmla="*/ 0 w 518008"/>
              <a:gd name="connsiteY8" fmla="*/ 548640 h 548640"/>
              <a:gd name="connsiteX9" fmla="*/ 0 w 518008"/>
              <a:gd name="connsiteY9" fmla="*/ 427846 h 548640"/>
              <a:gd name="connsiteX0" fmla="*/ 0 w 518008"/>
              <a:gd name="connsiteY0" fmla="*/ 427846 h 548640"/>
              <a:gd name="connsiteX1" fmla="*/ 275858 w 518008"/>
              <a:gd name="connsiteY1" fmla="*/ 384303 h 548640"/>
              <a:gd name="connsiteX2" fmla="*/ 328109 w 518008"/>
              <a:gd name="connsiteY2" fmla="*/ 190461 h 548640"/>
              <a:gd name="connsiteX3" fmla="*/ 259004 w 518008"/>
              <a:gd name="connsiteY3" fmla="*/ 190461 h 548640"/>
              <a:gd name="connsiteX4" fmla="*/ 388506 w 518008"/>
              <a:gd name="connsiteY4" fmla="*/ 0 h 548640"/>
              <a:gd name="connsiteX5" fmla="*/ 518008 w 518008"/>
              <a:gd name="connsiteY5" fmla="*/ 190461 h 548640"/>
              <a:gd name="connsiteX6" fmla="*/ 448903 w 518008"/>
              <a:gd name="connsiteY6" fmla="*/ 190461 h 548640"/>
              <a:gd name="connsiteX7" fmla="*/ 403141 w 518008"/>
              <a:gd name="connsiteY7" fmla="*/ 501340 h 548640"/>
              <a:gd name="connsiteX8" fmla="*/ 0 w 518008"/>
              <a:gd name="connsiteY8" fmla="*/ 548640 h 548640"/>
              <a:gd name="connsiteX9" fmla="*/ 0 w 518008"/>
              <a:gd name="connsiteY9" fmla="*/ 427846 h 548640"/>
              <a:gd name="connsiteX0" fmla="*/ 0 w 518008"/>
              <a:gd name="connsiteY0" fmla="*/ 427846 h 548640"/>
              <a:gd name="connsiteX1" fmla="*/ 275858 w 518008"/>
              <a:gd name="connsiteY1" fmla="*/ 384303 h 548640"/>
              <a:gd name="connsiteX2" fmla="*/ 328109 w 518008"/>
              <a:gd name="connsiteY2" fmla="*/ 190461 h 548640"/>
              <a:gd name="connsiteX3" fmla="*/ 259004 w 518008"/>
              <a:gd name="connsiteY3" fmla="*/ 190461 h 548640"/>
              <a:gd name="connsiteX4" fmla="*/ 388506 w 518008"/>
              <a:gd name="connsiteY4" fmla="*/ 0 h 548640"/>
              <a:gd name="connsiteX5" fmla="*/ 518008 w 518008"/>
              <a:gd name="connsiteY5" fmla="*/ 190461 h 548640"/>
              <a:gd name="connsiteX6" fmla="*/ 448903 w 518008"/>
              <a:gd name="connsiteY6" fmla="*/ 190461 h 548640"/>
              <a:gd name="connsiteX7" fmla="*/ 385212 w 518008"/>
              <a:gd name="connsiteY7" fmla="*/ 531222 h 548640"/>
              <a:gd name="connsiteX8" fmla="*/ 0 w 518008"/>
              <a:gd name="connsiteY8" fmla="*/ 548640 h 548640"/>
              <a:gd name="connsiteX9" fmla="*/ 0 w 518008"/>
              <a:gd name="connsiteY9" fmla="*/ 427846 h 548640"/>
              <a:gd name="connsiteX0" fmla="*/ 0 w 518008"/>
              <a:gd name="connsiteY0" fmla="*/ 427846 h 548640"/>
              <a:gd name="connsiteX1" fmla="*/ 275858 w 518008"/>
              <a:gd name="connsiteY1" fmla="*/ 384303 h 548640"/>
              <a:gd name="connsiteX2" fmla="*/ 328109 w 518008"/>
              <a:gd name="connsiteY2" fmla="*/ 190461 h 548640"/>
              <a:gd name="connsiteX3" fmla="*/ 259004 w 518008"/>
              <a:gd name="connsiteY3" fmla="*/ 190461 h 548640"/>
              <a:gd name="connsiteX4" fmla="*/ 388506 w 518008"/>
              <a:gd name="connsiteY4" fmla="*/ 0 h 548640"/>
              <a:gd name="connsiteX5" fmla="*/ 518008 w 518008"/>
              <a:gd name="connsiteY5" fmla="*/ 190461 h 548640"/>
              <a:gd name="connsiteX6" fmla="*/ 448903 w 518008"/>
              <a:gd name="connsiteY6" fmla="*/ 190461 h 548640"/>
              <a:gd name="connsiteX7" fmla="*/ 385212 w 518008"/>
              <a:gd name="connsiteY7" fmla="*/ 531222 h 548640"/>
              <a:gd name="connsiteX8" fmla="*/ 0 w 518008"/>
              <a:gd name="connsiteY8" fmla="*/ 548640 h 548640"/>
              <a:gd name="connsiteX9" fmla="*/ 0 w 518008"/>
              <a:gd name="connsiteY9" fmla="*/ 427846 h 548640"/>
              <a:gd name="connsiteX0" fmla="*/ 0 w 518008"/>
              <a:gd name="connsiteY0" fmla="*/ 427846 h 548640"/>
              <a:gd name="connsiteX1" fmla="*/ 311717 w 518008"/>
              <a:gd name="connsiteY1" fmla="*/ 414186 h 548640"/>
              <a:gd name="connsiteX2" fmla="*/ 328109 w 518008"/>
              <a:gd name="connsiteY2" fmla="*/ 190461 h 548640"/>
              <a:gd name="connsiteX3" fmla="*/ 259004 w 518008"/>
              <a:gd name="connsiteY3" fmla="*/ 190461 h 548640"/>
              <a:gd name="connsiteX4" fmla="*/ 388506 w 518008"/>
              <a:gd name="connsiteY4" fmla="*/ 0 h 548640"/>
              <a:gd name="connsiteX5" fmla="*/ 518008 w 518008"/>
              <a:gd name="connsiteY5" fmla="*/ 190461 h 548640"/>
              <a:gd name="connsiteX6" fmla="*/ 448903 w 518008"/>
              <a:gd name="connsiteY6" fmla="*/ 190461 h 548640"/>
              <a:gd name="connsiteX7" fmla="*/ 385212 w 518008"/>
              <a:gd name="connsiteY7" fmla="*/ 531222 h 548640"/>
              <a:gd name="connsiteX8" fmla="*/ 0 w 518008"/>
              <a:gd name="connsiteY8" fmla="*/ 548640 h 548640"/>
              <a:gd name="connsiteX9" fmla="*/ 0 w 518008"/>
              <a:gd name="connsiteY9" fmla="*/ 427846 h 548640"/>
              <a:gd name="connsiteX0" fmla="*/ 0 w 518008"/>
              <a:gd name="connsiteY0" fmla="*/ 427846 h 548640"/>
              <a:gd name="connsiteX1" fmla="*/ 311717 w 518008"/>
              <a:gd name="connsiteY1" fmla="*/ 414186 h 548640"/>
              <a:gd name="connsiteX2" fmla="*/ 328109 w 518008"/>
              <a:gd name="connsiteY2" fmla="*/ 190461 h 548640"/>
              <a:gd name="connsiteX3" fmla="*/ 259004 w 518008"/>
              <a:gd name="connsiteY3" fmla="*/ 190461 h 548640"/>
              <a:gd name="connsiteX4" fmla="*/ 388506 w 518008"/>
              <a:gd name="connsiteY4" fmla="*/ 0 h 548640"/>
              <a:gd name="connsiteX5" fmla="*/ 518008 w 518008"/>
              <a:gd name="connsiteY5" fmla="*/ 190461 h 548640"/>
              <a:gd name="connsiteX6" fmla="*/ 448903 w 518008"/>
              <a:gd name="connsiteY6" fmla="*/ 190461 h 548640"/>
              <a:gd name="connsiteX7" fmla="*/ 385212 w 518008"/>
              <a:gd name="connsiteY7" fmla="*/ 531222 h 548640"/>
              <a:gd name="connsiteX8" fmla="*/ 0 w 518008"/>
              <a:gd name="connsiteY8" fmla="*/ 548640 h 548640"/>
              <a:gd name="connsiteX9" fmla="*/ 0 w 518008"/>
              <a:gd name="connsiteY9" fmla="*/ 427846 h 548640"/>
              <a:gd name="connsiteX0" fmla="*/ 0 w 518008"/>
              <a:gd name="connsiteY0" fmla="*/ 427846 h 548640"/>
              <a:gd name="connsiteX1" fmla="*/ 311717 w 518008"/>
              <a:gd name="connsiteY1" fmla="*/ 414186 h 548640"/>
              <a:gd name="connsiteX2" fmla="*/ 328109 w 518008"/>
              <a:gd name="connsiteY2" fmla="*/ 190461 h 548640"/>
              <a:gd name="connsiteX3" fmla="*/ 259004 w 518008"/>
              <a:gd name="connsiteY3" fmla="*/ 190461 h 548640"/>
              <a:gd name="connsiteX4" fmla="*/ 388506 w 518008"/>
              <a:gd name="connsiteY4" fmla="*/ 0 h 548640"/>
              <a:gd name="connsiteX5" fmla="*/ 518008 w 518008"/>
              <a:gd name="connsiteY5" fmla="*/ 190461 h 548640"/>
              <a:gd name="connsiteX6" fmla="*/ 448903 w 518008"/>
              <a:gd name="connsiteY6" fmla="*/ 190461 h 548640"/>
              <a:gd name="connsiteX7" fmla="*/ 445845 w 518008"/>
              <a:gd name="connsiteY7" fmla="*/ 415816 h 548640"/>
              <a:gd name="connsiteX8" fmla="*/ 385212 w 518008"/>
              <a:gd name="connsiteY8" fmla="*/ 531222 h 548640"/>
              <a:gd name="connsiteX9" fmla="*/ 0 w 518008"/>
              <a:gd name="connsiteY9" fmla="*/ 548640 h 548640"/>
              <a:gd name="connsiteX10" fmla="*/ 0 w 518008"/>
              <a:gd name="connsiteY10" fmla="*/ 427846 h 548640"/>
              <a:gd name="connsiteX0" fmla="*/ 0 w 518008"/>
              <a:gd name="connsiteY0" fmla="*/ 427846 h 548640"/>
              <a:gd name="connsiteX1" fmla="*/ 341599 w 518008"/>
              <a:gd name="connsiteY1" fmla="*/ 426139 h 548640"/>
              <a:gd name="connsiteX2" fmla="*/ 328109 w 518008"/>
              <a:gd name="connsiteY2" fmla="*/ 190461 h 548640"/>
              <a:gd name="connsiteX3" fmla="*/ 259004 w 518008"/>
              <a:gd name="connsiteY3" fmla="*/ 190461 h 548640"/>
              <a:gd name="connsiteX4" fmla="*/ 388506 w 518008"/>
              <a:gd name="connsiteY4" fmla="*/ 0 h 548640"/>
              <a:gd name="connsiteX5" fmla="*/ 518008 w 518008"/>
              <a:gd name="connsiteY5" fmla="*/ 190461 h 548640"/>
              <a:gd name="connsiteX6" fmla="*/ 448903 w 518008"/>
              <a:gd name="connsiteY6" fmla="*/ 190461 h 548640"/>
              <a:gd name="connsiteX7" fmla="*/ 445845 w 518008"/>
              <a:gd name="connsiteY7" fmla="*/ 415816 h 548640"/>
              <a:gd name="connsiteX8" fmla="*/ 385212 w 518008"/>
              <a:gd name="connsiteY8" fmla="*/ 531222 h 548640"/>
              <a:gd name="connsiteX9" fmla="*/ 0 w 518008"/>
              <a:gd name="connsiteY9" fmla="*/ 548640 h 548640"/>
              <a:gd name="connsiteX10" fmla="*/ 0 w 518008"/>
              <a:gd name="connsiteY10" fmla="*/ 427846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8008" h="548640">
                <a:moveTo>
                  <a:pt x="0" y="427846"/>
                </a:moveTo>
                <a:lnTo>
                  <a:pt x="341599" y="426139"/>
                </a:lnTo>
                <a:cubicBezTo>
                  <a:pt x="335110" y="339611"/>
                  <a:pt x="322645" y="265036"/>
                  <a:pt x="328109" y="190461"/>
                </a:cubicBezTo>
                <a:lnTo>
                  <a:pt x="259004" y="190461"/>
                </a:lnTo>
                <a:lnTo>
                  <a:pt x="388506" y="0"/>
                </a:lnTo>
                <a:lnTo>
                  <a:pt x="518008" y="190461"/>
                </a:lnTo>
                <a:lnTo>
                  <a:pt x="448903" y="190461"/>
                </a:lnTo>
                <a:cubicBezTo>
                  <a:pt x="432892" y="225032"/>
                  <a:pt x="456460" y="359023"/>
                  <a:pt x="445845" y="415816"/>
                </a:cubicBezTo>
                <a:cubicBezTo>
                  <a:pt x="435230" y="472610"/>
                  <a:pt x="455535" y="506097"/>
                  <a:pt x="385212" y="531222"/>
                </a:cubicBezTo>
                <a:lnTo>
                  <a:pt x="0" y="548640"/>
                </a:lnTo>
                <a:lnTo>
                  <a:pt x="0" y="427846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3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6" grpId="0" animBg="1"/>
      <p:bldP spid="3" grpId="0" uiExpand="1" build="p"/>
      <p:bldP spid="8" grpId="0" animBg="1"/>
      <p:bldP spid="11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67B03-B48A-4694-7343-F41FD6EC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51489"/>
            <a:ext cx="8276831" cy="2596188"/>
          </a:xfrm>
        </p:spPr>
        <p:txBody>
          <a:bodyPr>
            <a:normAutofit fontScale="90000"/>
          </a:bodyPr>
          <a:lstStyle/>
          <a:p>
            <a:pPr algn="ctr"/>
            <a:r>
              <a:rPr lang="en-AU" sz="5400" b="1" dirty="0">
                <a:solidFill>
                  <a:schemeClr val="accent2"/>
                </a:solidFill>
              </a:rPr>
              <a:t>Alquermold Natural </a:t>
            </a:r>
            <a:br>
              <a:rPr lang="en-AU" sz="5400" b="1" dirty="0">
                <a:solidFill>
                  <a:schemeClr val="accent2"/>
                </a:solidFill>
              </a:rPr>
            </a:br>
            <a:r>
              <a:rPr lang="en-AU" sz="5400" b="1" dirty="0"/>
              <a:t>-</a:t>
            </a:r>
            <a:r>
              <a:rPr lang="en-AU" sz="5400" b="1" dirty="0">
                <a:solidFill>
                  <a:schemeClr val="accent2"/>
                </a:solidFill>
              </a:rPr>
              <a:t> </a:t>
            </a:r>
            <a:r>
              <a:rPr lang="en-AU" sz="5400" b="1" dirty="0"/>
              <a:t>a </a:t>
            </a:r>
            <a:r>
              <a:rPr lang="en-AU" sz="5400" b="1" dirty="0" err="1"/>
              <a:t>sertéseket</a:t>
            </a:r>
            <a:r>
              <a:rPr lang="en-AU" sz="5400" b="1" dirty="0"/>
              <a:t> </a:t>
            </a:r>
            <a:r>
              <a:rPr lang="en-AU" sz="5400" b="1" dirty="0" err="1"/>
              <a:t>érintő</a:t>
            </a:r>
            <a:r>
              <a:rPr lang="en-AU" sz="5400" b="1" dirty="0"/>
              <a:t> </a:t>
            </a:r>
            <a:r>
              <a:rPr lang="en-AU" sz="5400" b="1" dirty="0" err="1"/>
              <a:t>bakteriális</a:t>
            </a:r>
            <a:r>
              <a:rPr lang="en-AU" sz="5400" b="1" dirty="0"/>
              <a:t> </a:t>
            </a:r>
            <a:r>
              <a:rPr lang="en-AU" sz="5400" b="1" dirty="0" err="1"/>
              <a:t>megbetegedések</a:t>
            </a:r>
            <a:r>
              <a:rPr lang="en-AU" sz="5400" b="1" dirty="0"/>
              <a:t> </a:t>
            </a:r>
            <a:r>
              <a:rPr lang="en-AU" sz="5400" b="1" dirty="0" err="1"/>
              <a:t>megelőzésére</a:t>
            </a:r>
            <a:endParaRPr lang="es-ES" sz="5400" b="1" dirty="0"/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4D639824-52C6-18A4-190A-575DAE98DA6C}"/>
              </a:ext>
            </a:extLst>
          </p:cNvPr>
          <p:cNvSpPr txBox="1">
            <a:spLocks/>
          </p:cNvSpPr>
          <p:nvPr/>
        </p:nvSpPr>
        <p:spPr>
          <a:xfrm>
            <a:off x="1144005" y="4220348"/>
            <a:ext cx="78867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err="1"/>
              <a:t>Ázsia</a:t>
            </a:r>
            <a:r>
              <a:rPr lang="en-AU" dirty="0"/>
              <a:t>, 2017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160D7AC-848F-3BD3-3FBD-326444346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07" y="4712067"/>
            <a:ext cx="1760952" cy="138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232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7E046-EA6C-4DE0-9C7C-4FD59B5C6DED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4 Rectángulo"/>
          <p:cNvSpPr/>
          <p:nvPr/>
        </p:nvSpPr>
        <p:spPr>
          <a:xfrm>
            <a:off x="755575" y="1412776"/>
            <a:ext cx="77768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200" b="1" u="sng" dirty="0">
                <a:solidFill>
                  <a:prstClr val="black"/>
                </a:solidFill>
              </a:rPr>
              <a:t>A KÍSÉRLET CÉLJA </a:t>
            </a:r>
          </a:p>
          <a:p>
            <a:pPr lvl="0" algn="just"/>
            <a:r>
              <a:rPr lang="en-US" altLang="zh-CN" sz="2200" dirty="0">
                <a:ea typeface="楷体" pitchFamily="49" charset="-122"/>
              </a:rPr>
              <a:t>Az </a:t>
            </a:r>
            <a:r>
              <a:rPr lang="en-US" altLang="zh-CN" sz="2200" b="1" dirty="0" err="1">
                <a:ea typeface="楷体" pitchFamily="49" charset="-122"/>
              </a:rPr>
              <a:t>Alquermold</a:t>
            </a:r>
            <a:r>
              <a:rPr lang="en-US" altLang="zh-CN" sz="2200" b="1" dirty="0">
                <a:ea typeface="楷体" pitchFamily="49" charset="-122"/>
              </a:rPr>
              <a:t> Natural </a:t>
            </a:r>
            <a:r>
              <a:rPr lang="en-US" altLang="zh-CN" sz="2200" b="1" dirty="0" err="1">
                <a:ea typeface="楷体" pitchFamily="49" charset="-122"/>
              </a:rPr>
              <a:t>elválasztott</a:t>
            </a:r>
            <a:r>
              <a:rPr lang="en-US" altLang="zh-CN" sz="2200" b="1" dirty="0">
                <a:ea typeface="楷体" pitchFamily="49" charset="-122"/>
              </a:rPr>
              <a:t> </a:t>
            </a:r>
            <a:r>
              <a:rPr lang="en-US" altLang="zh-CN" sz="2200" b="1" dirty="0" err="1">
                <a:ea typeface="楷体" pitchFamily="49" charset="-122"/>
              </a:rPr>
              <a:t>malacoknál</a:t>
            </a:r>
            <a:r>
              <a:rPr lang="en-US" altLang="zh-CN" sz="2200" dirty="0">
                <a:ea typeface="楷体" pitchFamily="49" charset="-122"/>
              </a:rPr>
              <a:t> </a:t>
            </a:r>
            <a:r>
              <a:rPr lang="en-US" altLang="zh-CN" sz="2200" dirty="0" err="1">
                <a:ea typeface="楷体" pitchFamily="49" charset="-122"/>
              </a:rPr>
              <a:t>történő</a:t>
            </a:r>
            <a:r>
              <a:rPr lang="en-US" altLang="zh-CN" sz="2200" dirty="0">
                <a:ea typeface="楷体" pitchFamily="49" charset="-122"/>
              </a:rPr>
              <a:t> </a:t>
            </a:r>
            <a:r>
              <a:rPr lang="en-US" altLang="zh-CN" sz="2200" dirty="0" err="1">
                <a:ea typeface="楷体" pitchFamily="49" charset="-122"/>
              </a:rPr>
              <a:t>alkalmazásának</a:t>
            </a:r>
            <a:r>
              <a:rPr lang="en-US" altLang="zh-CN" sz="2200" dirty="0">
                <a:ea typeface="楷体" pitchFamily="49" charset="-122"/>
              </a:rPr>
              <a:t> </a:t>
            </a:r>
            <a:r>
              <a:rPr lang="en-US" altLang="zh-CN" sz="2200" dirty="0" err="1">
                <a:ea typeface="楷体" pitchFamily="49" charset="-122"/>
              </a:rPr>
              <a:t>értékelése</a:t>
            </a:r>
            <a:r>
              <a:rPr lang="en-US" altLang="zh-CN" sz="2200" dirty="0">
                <a:ea typeface="楷体" pitchFamily="49" charset="-122"/>
              </a:rPr>
              <a:t> a </a:t>
            </a:r>
            <a:r>
              <a:rPr lang="en-US" altLang="zh-CN" sz="2200" dirty="0" err="1">
                <a:ea typeface="楷体" pitchFamily="49" charset="-122"/>
              </a:rPr>
              <a:t>következőkre</a:t>
            </a:r>
            <a:r>
              <a:rPr lang="en-US" altLang="zh-CN" sz="2200" dirty="0">
                <a:ea typeface="楷体" pitchFamily="49" charset="-122"/>
              </a:rPr>
              <a:t> </a:t>
            </a:r>
            <a:r>
              <a:rPr lang="en-US" altLang="zh-CN" sz="2200" dirty="0" err="1">
                <a:ea typeface="楷体" pitchFamily="49" charset="-122"/>
              </a:rPr>
              <a:t>gyakorolt</a:t>
            </a:r>
            <a:r>
              <a:rPr lang="en-US" altLang="zh-CN" sz="2200" dirty="0">
                <a:ea typeface="楷体" pitchFamily="49" charset="-122"/>
              </a:rPr>
              <a:t> </a:t>
            </a:r>
            <a:r>
              <a:rPr lang="en-US" altLang="zh-CN" sz="2200" dirty="0" err="1">
                <a:ea typeface="楷体" pitchFamily="49" charset="-122"/>
              </a:rPr>
              <a:t>hatások</a:t>
            </a:r>
            <a:r>
              <a:rPr lang="en-US" altLang="zh-CN" sz="2200" dirty="0">
                <a:ea typeface="楷体" pitchFamily="49" charset="-122"/>
              </a:rPr>
              <a:t> </a:t>
            </a:r>
            <a:r>
              <a:rPr lang="en-US" altLang="zh-CN" sz="2200" dirty="0" err="1">
                <a:ea typeface="楷体" pitchFamily="49" charset="-122"/>
              </a:rPr>
              <a:t>alapján</a:t>
            </a:r>
            <a:r>
              <a:rPr lang="en-US" altLang="zh-CN" sz="2200" dirty="0">
                <a:ea typeface="楷体" pitchFamily="49" charset="-122"/>
              </a:rPr>
              <a:t>:</a:t>
            </a:r>
          </a:p>
          <a:p>
            <a:pPr lvl="0" algn="just"/>
            <a:endParaRPr lang="en-US" altLang="zh-CN" sz="2200" dirty="0">
              <a:ea typeface="楷体" pitchFamily="49" charset="-122"/>
            </a:endParaRPr>
          </a:p>
          <a:p>
            <a:pPr marL="457200" lvl="0" indent="-457200">
              <a:buClr>
                <a:srgbClr val="F5A63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err="1">
                <a:ea typeface="楷体" pitchFamily="49" charset="-122"/>
              </a:rPr>
              <a:t>Termelékenység</a:t>
            </a:r>
            <a:endParaRPr lang="en-US" altLang="zh-CN" sz="2200" dirty="0">
              <a:ea typeface="楷体" pitchFamily="49" charset="-122"/>
            </a:endParaRPr>
          </a:p>
          <a:p>
            <a:pPr marL="457200" lvl="0" indent="-457200">
              <a:buClr>
                <a:srgbClr val="F5A63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200" dirty="0" err="1">
                <a:ea typeface="楷体" pitchFamily="49" charset="-122"/>
              </a:rPr>
              <a:t>Hasmenés</a:t>
            </a:r>
            <a:r>
              <a:rPr lang="en-US" altLang="zh-CN" sz="2200" dirty="0">
                <a:ea typeface="楷体" pitchFamily="49" charset="-122"/>
              </a:rPr>
              <a:t> </a:t>
            </a:r>
            <a:r>
              <a:rPr lang="en-US" altLang="zh-CN" sz="2200" dirty="0" err="1">
                <a:ea typeface="楷体" pitchFamily="49" charset="-122"/>
              </a:rPr>
              <a:t>aránya</a:t>
            </a:r>
            <a:endParaRPr lang="en-US" altLang="zh-CN" sz="2200" dirty="0">
              <a:ea typeface="楷体" pitchFamily="49" charset="-122"/>
            </a:endParaRPr>
          </a:p>
          <a:p>
            <a:pPr lvl="0" algn="just"/>
            <a:endParaRPr lang="en-GB" sz="2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55575" y="404664"/>
            <a:ext cx="7591739" cy="1008112"/>
          </a:xfrm>
        </p:spPr>
        <p:txBody>
          <a:bodyPr/>
          <a:lstStyle/>
          <a:p>
            <a:r>
              <a:rPr lang="en-GB" b="1" dirty="0"/>
              <a:t>KÍSÉRLETI TERV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67A37C-6BD6-0173-E1DB-836D5ACFCA8D}"/>
              </a:ext>
            </a:extLst>
          </p:cNvPr>
          <p:cNvSpPr txBox="1"/>
          <p:nvPr/>
        </p:nvSpPr>
        <p:spPr>
          <a:xfrm>
            <a:off x="755575" y="3980762"/>
            <a:ext cx="7550629" cy="227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400" b="1" u="sng" dirty="0">
                <a:ea typeface="楷体" pitchFamily="49" charset="-122"/>
              </a:rPr>
              <a:t>IDŐTARTAM: </a:t>
            </a:r>
            <a:r>
              <a:rPr lang="en-US" altLang="zh-CN" sz="2400" dirty="0">
                <a:ea typeface="楷体" pitchFamily="49" charset="-122"/>
              </a:rPr>
              <a:t>30 nap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CN" sz="1000" dirty="0">
              <a:ea typeface="楷体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 b="1" u="sng" dirty="0">
                <a:ea typeface="楷体" pitchFamily="49" charset="-122"/>
              </a:rPr>
              <a:t>CSOPORTOK</a:t>
            </a:r>
          </a:p>
          <a:p>
            <a:pPr marL="457200" indent="-457200">
              <a:lnSpc>
                <a:spcPct val="110000"/>
              </a:lnSpc>
              <a:buFont typeface="+mj-lt"/>
              <a:buAutoNum type="alphaUcPeriod"/>
            </a:pPr>
            <a:r>
              <a:rPr lang="en-US" altLang="zh-CN" sz="2400" b="1" dirty="0" err="1">
                <a:ea typeface="楷体" pitchFamily="49" charset="-122"/>
              </a:rPr>
              <a:t>Konrollcsoport</a:t>
            </a:r>
            <a:r>
              <a:rPr lang="en-US" altLang="zh-CN" sz="2400" b="1" dirty="0">
                <a:ea typeface="楷体" pitchFamily="49" charset="-122"/>
              </a:rPr>
              <a:t>: </a:t>
            </a:r>
            <a:r>
              <a:rPr lang="en-US" altLang="zh-CN" sz="2400" dirty="0">
                <a:ea typeface="楷体" pitchFamily="49" charset="-122"/>
              </a:rPr>
              <a:t>standard </a:t>
            </a:r>
            <a:r>
              <a:rPr lang="en-US" altLang="zh-CN" sz="2400" dirty="0" err="1">
                <a:ea typeface="楷体" pitchFamily="49" charset="-122"/>
              </a:rPr>
              <a:t>étrend</a:t>
            </a:r>
            <a:endParaRPr lang="en-US" altLang="zh-CN" sz="2400" dirty="0">
              <a:ea typeface="楷体" pitchFamily="49" charset="-122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lphaUcPeriod"/>
            </a:pPr>
            <a:r>
              <a:rPr lang="en-US" altLang="zh-CN" sz="2400" b="1" dirty="0">
                <a:ea typeface="楷体" pitchFamily="49" charset="-122"/>
              </a:rPr>
              <a:t>AMN </a:t>
            </a:r>
            <a:r>
              <a:rPr lang="en-US" altLang="zh-CN" sz="2400" b="1" dirty="0" err="1">
                <a:ea typeface="楷体" pitchFamily="49" charset="-122"/>
              </a:rPr>
              <a:t>csoport</a:t>
            </a:r>
            <a:r>
              <a:rPr lang="en-US" altLang="zh-CN" sz="2400" b="1" dirty="0">
                <a:ea typeface="楷体" pitchFamily="49" charset="-122"/>
              </a:rPr>
              <a:t>: </a:t>
            </a:r>
            <a:r>
              <a:rPr lang="en-US" altLang="zh-CN" sz="2400" dirty="0">
                <a:ea typeface="楷体" pitchFamily="49" charset="-122"/>
              </a:rPr>
              <a:t>standard </a:t>
            </a:r>
            <a:r>
              <a:rPr lang="en-US" altLang="zh-CN" sz="2400" dirty="0" err="1">
                <a:ea typeface="楷体" pitchFamily="49" charset="-122"/>
              </a:rPr>
              <a:t>étrend</a:t>
            </a:r>
            <a:r>
              <a:rPr lang="en-US" altLang="zh-CN" sz="2400" dirty="0">
                <a:ea typeface="楷体" pitchFamily="49" charset="-122"/>
              </a:rPr>
              <a:t> + Alquermold Natural 0,5 kg /</a:t>
            </a:r>
            <a:r>
              <a:rPr lang="en-US" altLang="zh-CN" sz="2400" dirty="0" err="1">
                <a:ea typeface="楷体" pitchFamily="49" charset="-122"/>
              </a:rPr>
              <a:t>tonna</a:t>
            </a:r>
            <a:r>
              <a:rPr lang="en-US" altLang="zh-CN" sz="2400" dirty="0">
                <a:ea typeface="楷体" pitchFamily="49" charset="-122"/>
              </a:rPr>
              <a:t> </a:t>
            </a:r>
            <a:r>
              <a:rPr lang="en-US" altLang="zh-CN" sz="2400" dirty="0" err="1">
                <a:ea typeface="楷体" pitchFamily="49" charset="-122"/>
              </a:rPr>
              <a:t>takarmány</a:t>
            </a:r>
            <a:r>
              <a:rPr lang="en-US" altLang="zh-CN" sz="2400" dirty="0">
                <a:ea typeface="楷体" pitchFamily="49" charset="-12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5151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1656184"/>
          </a:xfrm>
        </p:spPr>
        <p:txBody>
          <a:bodyPr>
            <a:normAutofit/>
          </a:bodyPr>
          <a:lstStyle/>
          <a:p>
            <a:pPr lvl="0" indent="266700" algn="ctr"/>
            <a:r>
              <a:rPr lang="en-US" sz="3600" b="1" dirty="0" err="1"/>
              <a:t>Eredmények</a:t>
            </a:r>
            <a:r>
              <a:rPr lang="en-US" sz="3600" b="1" dirty="0"/>
              <a:t> - </a:t>
            </a:r>
            <a:r>
              <a:rPr lang="en-US" sz="3600" b="1" dirty="0" err="1">
                <a:solidFill>
                  <a:srgbClr val="D89243"/>
                </a:solidFill>
              </a:rPr>
              <a:t>Növekedési</a:t>
            </a:r>
            <a:r>
              <a:rPr lang="en-US" sz="3600" b="1" dirty="0">
                <a:solidFill>
                  <a:srgbClr val="D89243"/>
                </a:solidFill>
              </a:rPr>
              <a:t> </a:t>
            </a:r>
            <a:r>
              <a:rPr lang="en-US" sz="3600" b="1" dirty="0" err="1">
                <a:solidFill>
                  <a:srgbClr val="D89243"/>
                </a:solidFill>
              </a:rPr>
              <a:t>teljesítmény</a:t>
            </a:r>
            <a:r>
              <a:rPr lang="en-US" sz="3600" b="1" dirty="0">
                <a:solidFill>
                  <a:srgbClr val="D89243"/>
                </a:solidFill>
              </a:rPr>
              <a:t> </a:t>
            </a:r>
            <a:r>
              <a:rPr lang="en-US" sz="3600" b="1" dirty="0" err="1"/>
              <a:t>és</a:t>
            </a:r>
            <a:r>
              <a:rPr lang="en-US" sz="3600" b="1" dirty="0"/>
              <a:t>  </a:t>
            </a:r>
            <a:r>
              <a:rPr lang="en-US" sz="3600" b="1" dirty="0" err="1">
                <a:solidFill>
                  <a:srgbClr val="D89243"/>
                </a:solidFill>
              </a:rPr>
              <a:t>hasmenés</a:t>
            </a:r>
            <a:r>
              <a:rPr lang="en-US" sz="3600" b="1" dirty="0">
                <a:solidFill>
                  <a:srgbClr val="D89243"/>
                </a:solidFill>
              </a:rPr>
              <a:t> </a:t>
            </a:r>
            <a:r>
              <a:rPr lang="en-US" sz="3600" b="1" dirty="0" err="1">
                <a:solidFill>
                  <a:srgbClr val="D89243"/>
                </a:solidFill>
              </a:rPr>
              <a:t>aránya</a:t>
            </a:r>
            <a:r>
              <a:rPr lang="en-US" sz="3600" b="1" dirty="0">
                <a:solidFill>
                  <a:srgbClr val="D89243"/>
                </a:solidFill>
              </a:rPr>
              <a:t> </a:t>
            </a:r>
            <a:r>
              <a:rPr lang="en-US" sz="3600" b="1" dirty="0"/>
              <a:t>a 30-60. </a:t>
            </a:r>
            <a:r>
              <a:rPr lang="en-US" sz="3600" b="1" dirty="0" err="1"/>
              <a:t>napon</a:t>
            </a:r>
            <a:r>
              <a:rPr lang="en-US" sz="7200" b="1" dirty="0"/>
              <a:t/>
            </a:r>
            <a:br>
              <a:rPr lang="en-US" sz="7200" b="1" dirty="0"/>
            </a:br>
            <a:endParaRPr lang="zh-CN" altLang="en-US" sz="2000" b="1" dirty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502774"/>
              </p:ext>
            </p:extLst>
          </p:nvPr>
        </p:nvGraphicFramePr>
        <p:xfrm>
          <a:off x="849412" y="1844140"/>
          <a:ext cx="7798445" cy="4151648"/>
        </p:xfrm>
        <a:graphic>
          <a:graphicData uri="http://schemas.openxmlformats.org/drawingml/2006/table">
            <a:tbl>
              <a:tblPr/>
              <a:tblGrid>
                <a:gridCol w="233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76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 err="1">
                          <a:latin typeface="+mn-lt"/>
                          <a:ea typeface="宋体"/>
                          <a:cs typeface="Times New Roman"/>
                        </a:rPr>
                        <a:t>Kontrollcsoport</a:t>
                      </a:r>
                      <a:endParaRPr lang="zh-CN" altLang="es-ES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chemeClr val="accent2"/>
                          </a:solidFill>
                          <a:latin typeface="+mn-lt"/>
                          <a:ea typeface="宋体"/>
                          <a:cs typeface="Times New Roman"/>
                        </a:rPr>
                        <a:t>A. Natural</a:t>
                      </a:r>
                      <a:endParaRPr lang="zh-CN" sz="2000" b="1" kern="100" dirty="0">
                        <a:solidFill>
                          <a:schemeClr val="accent2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57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latin typeface="+mn-lt"/>
                          <a:ea typeface="宋体"/>
                          <a:cs typeface="Times New Roman"/>
                        </a:rPr>
                        <a:t>Súly</a:t>
                      </a:r>
                      <a:r>
                        <a:rPr lang="en-US" sz="2000" b="1" kern="100" dirty="0">
                          <a:latin typeface="+mn-lt"/>
                          <a:ea typeface="宋体"/>
                          <a:cs typeface="Times New Roman"/>
                        </a:rPr>
                        <a:t> a 30. </a:t>
                      </a:r>
                      <a:r>
                        <a:rPr lang="en-US" sz="2000" b="1" kern="100" dirty="0" err="1">
                          <a:latin typeface="+mn-lt"/>
                          <a:ea typeface="宋体"/>
                          <a:cs typeface="Times New Roman"/>
                        </a:rPr>
                        <a:t>napon</a:t>
                      </a:r>
                      <a:r>
                        <a:rPr lang="en-US" sz="2000" b="1" kern="100" dirty="0">
                          <a:latin typeface="+mn-lt"/>
                          <a:ea typeface="宋体"/>
                          <a:cs typeface="Times New Roman"/>
                        </a:rPr>
                        <a:t> kg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 font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+mn-lt"/>
                          <a:ea typeface="宋体"/>
                          <a:cs typeface="Times New Roman"/>
                        </a:rPr>
                        <a:t>8,28±0,01</a:t>
                      </a:r>
                      <a:r>
                        <a:rPr lang="en-US" sz="2000" b="1" kern="0" baseline="30000" dirty="0">
                          <a:latin typeface="+mn-lt"/>
                          <a:ea typeface="宋体"/>
                          <a:cs typeface="Times New Roman"/>
                        </a:rPr>
                        <a:t>Aa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 font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+mn-lt"/>
                          <a:ea typeface="宋体"/>
                          <a:cs typeface="Times New Roman"/>
                        </a:rPr>
                        <a:t>8,27±0,06</a:t>
                      </a:r>
                      <a:r>
                        <a:rPr lang="en-US" sz="2000" b="1" kern="0" baseline="30000" dirty="0">
                          <a:latin typeface="+mn-lt"/>
                          <a:ea typeface="宋体"/>
                          <a:cs typeface="Times New Roman"/>
                        </a:rPr>
                        <a:t>Aa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17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latin typeface="+mn-lt"/>
                          <a:ea typeface="宋体"/>
                          <a:cs typeface="Times New Roman"/>
                        </a:rPr>
                        <a:t>Súly</a:t>
                      </a:r>
                      <a:r>
                        <a:rPr lang="en-US" sz="2000" b="1" kern="100" dirty="0">
                          <a:latin typeface="+mn-lt"/>
                          <a:ea typeface="宋体"/>
                          <a:cs typeface="Times New Roman"/>
                        </a:rPr>
                        <a:t> a 60. </a:t>
                      </a:r>
                      <a:r>
                        <a:rPr lang="en-US" sz="2000" b="1" kern="100" dirty="0" err="1">
                          <a:latin typeface="+mn-lt"/>
                          <a:ea typeface="宋体"/>
                          <a:cs typeface="Times New Roman"/>
                        </a:rPr>
                        <a:t>napon</a:t>
                      </a:r>
                      <a:r>
                        <a:rPr lang="en-US" sz="2000" b="1" kern="100" baseline="0" dirty="0"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b="1" kern="100" dirty="0">
                          <a:latin typeface="+mn-lt"/>
                          <a:ea typeface="宋体"/>
                          <a:cs typeface="Times New Roman"/>
                        </a:rPr>
                        <a:t>kg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 font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+mn-lt"/>
                          <a:ea typeface="宋体"/>
                          <a:cs typeface="Times New Roman"/>
                        </a:rPr>
                        <a:t>20,28±0,13</a:t>
                      </a:r>
                      <a:r>
                        <a:rPr lang="en-US" sz="2000" b="1" kern="0" baseline="30000" dirty="0">
                          <a:latin typeface="+mn-lt"/>
                          <a:ea typeface="宋体"/>
                          <a:cs typeface="Times New Roman"/>
                        </a:rPr>
                        <a:t>Aa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 font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+mn-lt"/>
                          <a:ea typeface="宋体"/>
                          <a:cs typeface="Times New Roman"/>
                        </a:rPr>
                        <a:t>21,50±0,12</a:t>
                      </a:r>
                      <a:r>
                        <a:rPr lang="en-US" sz="2000" b="1" kern="0" baseline="30000" dirty="0">
                          <a:latin typeface="+mn-lt"/>
                          <a:ea typeface="宋体"/>
                          <a:cs typeface="Times New Roman"/>
                        </a:rPr>
                        <a:t>Bb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39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latin typeface="+mn-lt"/>
                          <a:ea typeface="宋体"/>
                          <a:cs typeface="Times New Roman"/>
                        </a:rPr>
                        <a:t>Avg. daily FI</a:t>
                      </a:r>
                      <a:r>
                        <a:rPr lang="en-US" altLang="zh-CN" sz="2000" b="1" kern="100" baseline="0" dirty="0"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b="1" kern="100" dirty="0">
                          <a:latin typeface="+mn-lt"/>
                          <a:ea typeface="宋体"/>
                          <a:cs typeface="Times New Roman"/>
                        </a:rPr>
                        <a:t>g  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 font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+mn-lt"/>
                          <a:ea typeface="宋体"/>
                          <a:cs typeface="Times New Roman"/>
                        </a:rPr>
                        <a:t>705,54±4,72</a:t>
                      </a:r>
                      <a:r>
                        <a:rPr lang="en-US" sz="2000" b="1" kern="0" baseline="30000" dirty="0">
                          <a:latin typeface="+mn-lt"/>
                          <a:ea typeface="宋体"/>
                          <a:cs typeface="Times New Roman"/>
                        </a:rPr>
                        <a:t>Aa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 font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+mn-lt"/>
                          <a:ea typeface="宋体"/>
                          <a:cs typeface="Times New Roman"/>
                        </a:rPr>
                        <a:t>762,37±11,01</a:t>
                      </a:r>
                      <a:r>
                        <a:rPr lang="en-US" sz="2000" b="1" kern="0" baseline="30000" dirty="0">
                          <a:latin typeface="+mn-lt"/>
                          <a:ea typeface="宋体"/>
                          <a:cs typeface="Times New Roman"/>
                        </a:rPr>
                        <a:t>Ab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3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latin typeface="+mn-lt"/>
                          <a:ea typeface="宋体"/>
                          <a:cs typeface="Times New Roman"/>
                        </a:rPr>
                        <a:t>DWG </a:t>
                      </a:r>
                      <a:r>
                        <a:rPr lang="en-US" sz="2000" b="1" kern="100" dirty="0">
                          <a:latin typeface="+mn-lt"/>
                          <a:ea typeface="宋体"/>
                          <a:cs typeface="Times New Roman"/>
                        </a:rPr>
                        <a:t>g 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 font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+mn-lt"/>
                          <a:ea typeface="宋体"/>
                          <a:cs typeface="Times New Roman"/>
                        </a:rPr>
                        <a:t>399,85±4,22</a:t>
                      </a:r>
                      <a:r>
                        <a:rPr lang="en-US" sz="2000" b="1" kern="0" baseline="30000" dirty="0">
                          <a:latin typeface="+mn-lt"/>
                          <a:ea typeface="宋体"/>
                          <a:cs typeface="Times New Roman"/>
                        </a:rPr>
                        <a:t>Aa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 font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+mn-lt"/>
                          <a:ea typeface="宋体"/>
                          <a:cs typeface="Times New Roman"/>
                        </a:rPr>
                        <a:t>441,09±3,05</a:t>
                      </a:r>
                      <a:r>
                        <a:rPr lang="en-US" sz="2000" b="1" kern="0" baseline="30000" dirty="0">
                          <a:latin typeface="+mn-lt"/>
                          <a:ea typeface="宋体"/>
                          <a:cs typeface="Times New Roman"/>
                        </a:rPr>
                        <a:t>Bb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2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latin typeface="+mn-lt"/>
                          <a:ea typeface="宋体"/>
                          <a:cs typeface="Times New Roman"/>
                        </a:rPr>
                        <a:t>F/G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+mn-lt"/>
                          <a:ea typeface="宋体"/>
                          <a:cs typeface="Times New Roman"/>
                        </a:rPr>
                        <a:t>1,77±0,04</a:t>
                      </a:r>
                      <a:r>
                        <a:rPr lang="en-US" sz="2000" b="1" kern="0" baseline="30000" dirty="0">
                          <a:latin typeface="+mn-lt"/>
                          <a:ea typeface="宋体"/>
                          <a:cs typeface="Times New Roman"/>
                        </a:rPr>
                        <a:t>Aa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+mn-lt"/>
                          <a:ea typeface="宋体"/>
                          <a:cs typeface="Times New Roman"/>
                        </a:rPr>
                        <a:t>1,73±0,05</a:t>
                      </a:r>
                      <a:r>
                        <a:rPr lang="en-US" sz="2000" b="1" kern="0" baseline="30000" dirty="0">
                          <a:latin typeface="+mn-lt"/>
                          <a:ea typeface="宋体"/>
                          <a:cs typeface="Times New Roman"/>
                        </a:rPr>
                        <a:t>Aa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2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 err="1">
                          <a:latin typeface="+mn-lt"/>
                          <a:ea typeface="宋体"/>
                          <a:cs typeface="Times New Roman"/>
                        </a:rPr>
                        <a:t>Hasmenés</a:t>
                      </a:r>
                      <a:r>
                        <a:rPr lang="en-US" altLang="zh-CN" sz="2000" b="1" kern="100" dirty="0"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2000" b="1" kern="100" dirty="0" err="1">
                          <a:latin typeface="+mn-lt"/>
                          <a:ea typeface="宋体"/>
                          <a:cs typeface="Times New Roman"/>
                        </a:rPr>
                        <a:t>aránya</a:t>
                      </a:r>
                      <a:endParaRPr lang="zh-CN" altLang="es-ES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+mn-lt"/>
                          <a:ea typeface="宋体"/>
                          <a:cs typeface="Times New Roman"/>
                        </a:rPr>
                        <a:t>2,87±0,52</a:t>
                      </a:r>
                      <a:r>
                        <a:rPr lang="en-US" sz="2000" b="1" kern="0" baseline="30000" dirty="0">
                          <a:latin typeface="+mn-lt"/>
                          <a:ea typeface="宋体"/>
                          <a:cs typeface="Times New Roman"/>
                        </a:rPr>
                        <a:t>Aa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+mn-lt"/>
                          <a:ea typeface="宋体"/>
                          <a:cs typeface="Times New Roman"/>
                        </a:rPr>
                        <a:t>1,22±0,45</a:t>
                      </a:r>
                      <a:r>
                        <a:rPr lang="en-US" sz="2000" b="1" kern="0" baseline="30000" dirty="0">
                          <a:latin typeface="+mn-lt"/>
                          <a:ea typeface="宋体"/>
                          <a:cs typeface="Times New Roman"/>
                        </a:rPr>
                        <a:t>Bb</a:t>
                      </a:r>
                      <a:endParaRPr lang="zh-CN" sz="2000" b="1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A3758F2-18F1-42DA-A201-6285A51F4AF9}"/>
              </a:ext>
            </a:extLst>
          </p:cNvPr>
          <p:cNvSpPr/>
          <p:nvPr/>
        </p:nvSpPr>
        <p:spPr>
          <a:xfrm>
            <a:off x="6174298" y="2835479"/>
            <a:ext cx="2214126" cy="316030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D6207F-AEAE-4A25-A5DA-66A1445DB72F}"/>
              </a:ext>
            </a:extLst>
          </p:cNvPr>
          <p:cNvSpPr txBox="1"/>
          <p:nvPr/>
        </p:nvSpPr>
        <p:spPr>
          <a:xfrm>
            <a:off x="970707" y="6237892"/>
            <a:ext cx="2719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Avg. daily FI = </a:t>
            </a:r>
            <a:r>
              <a:rPr lang="en-US" sz="1100" dirty="0" err="1"/>
              <a:t>átlagos</a:t>
            </a:r>
            <a:r>
              <a:rPr lang="en-US" sz="1100" dirty="0"/>
              <a:t> </a:t>
            </a:r>
            <a:r>
              <a:rPr lang="en-US" sz="1100" dirty="0" err="1"/>
              <a:t>napi</a:t>
            </a:r>
            <a:r>
              <a:rPr lang="en-US" sz="1100" dirty="0"/>
              <a:t> </a:t>
            </a:r>
            <a:r>
              <a:rPr lang="en-US" sz="1100" dirty="0" err="1"/>
              <a:t>takarmánybevitel</a:t>
            </a:r>
            <a:endParaRPr lang="en-US" sz="1100" dirty="0"/>
          </a:p>
          <a:p>
            <a:r>
              <a:rPr lang="en-US" sz="1100" dirty="0"/>
              <a:t>DWG = </a:t>
            </a:r>
            <a:r>
              <a:rPr lang="en-US" sz="1100" dirty="0" err="1"/>
              <a:t>napi</a:t>
            </a:r>
            <a:r>
              <a:rPr lang="en-US" sz="1100" dirty="0"/>
              <a:t> </a:t>
            </a:r>
            <a:r>
              <a:rPr lang="en-US" sz="1100" dirty="0" err="1"/>
              <a:t>súlygyarapodás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51030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DF327A-DC47-44E1-B314-F5620D82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Alquernat Nebsui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C0C744-CCC8-45C2-81C1-990D46C3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3355"/>
            <a:ext cx="7953288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b="1" dirty="0" err="1"/>
              <a:t>Természetes</a:t>
            </a:r>
            <a:r>
              <a:rPr lang="en-US" dirty="0"/>
              <a:t> </a:t>
            </a:r>
            <a:r>
              <a:rPr lang="en-US" dirty="0" err="1"/>
              <a:t>hatóanyagú</a:t>
            </a:r>
            <a:r>
              <a:rPr lang="en-US" dirty="0"/>
              <a:t> </a:t>
            </a:r>
            <a:r>
              <a:rPr lang="en-US" dirty="0" err="1"/>
              <a:t>készítmény</a:t>
            </a:r>
            <a:r>
              <a:rPr lang="en-US" dirty="0"/>
              <a:t>, </a:t>
            </a:r>
            <a:r>
              <a:rPr lang="hu-HU" dirty="0"/>
              <a:t>jelentős növényi eredetű </a:t>
            </a:r>
            <a:r>
              <a:rPr lang="hu-HU" b="1" dirty="0"/>
              <a:t>pronutrien</a:t>
            </a:r>
            <a:r>
              <a:rPr lang="es-ES" b="1" dirty="0"/>
              <a:t>t</a:t>
            </a:r>
            <a:r>
              <a:rPr lang="hu-HU" dirty="0"/>
              <a:t>-tartalommal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hu-HU" dirty="0"/>
              <a:t>A pronutrientek </a:t>
            </a:r>
            <a:r>
              <a:rPr lang="hu-HU" dirty="0">
                <a:solidFill>
                  <a:srgbClr val="7030A0"/>
                </a:solidFill>
              </a:rPr>
              <a:t>bélkondicionáló</a:t>
            </a:r>
            <a:r>
              <a:rPr lang="hu-HU" dirty="0"/>
              <a:t>ként működnek: serkentik az </a:t>
            </a:r>
            <a:r>
              <a:rPr lang="hu-HU" b="1" dirty="0"/>
              <a:t>enterociták</a:t>
            </a:r>
            <a:r>
              <a:rPr lang="hu-HU" dirty="0"/>
              <a:t> regenerálódását és működését.</a:t>
            </a:r>
            <a:endParaRPr lang="es-ES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err="1">
                <a:solidFill>
                  <a:prstClr val="black"/>
                </a:solidFill>
              </a:rPr>
              <a:t>Alkalmazása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hozzájárul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az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állatok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egészségének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védelméhez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valamint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pozitív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hatással</a:t>
            </a:r>
            <a:r>
              <a:rPr lang="en-US" dirty="0">
                <a:solidFill>
                  <a:prstClr val="black"/>
                </a:solidFill>
              </a:rPr>
              <a:t> van a </a:t>
            </a:r>
            <a:r>
              <a:rPr lang="en-US" b="1" dirty="0" err="1">
                <a:solidFill>
                  <a:prstClr val="black"/>
                </a:solidFill>
              </a:rPr>
              <a:t>termelékenységre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és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b="1" dirty="0" err="1">
                <a:solidFill>
                  <a:prstClr val="black"/>
                </a:solidFill>
              </a:rPr>
              <a:t>gazdasági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mutatókra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US" sz="2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EC611C-F8AA-4A69-BC09-325487A4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8">
            <a:extLst>
              <a:ext uri="{FF2B5EF4-FFF2-40B4-BE49-F238E27FC236}">
                <a16:creationId xmlns:a16="http://schemas.microsoft.com/office/drawing/2014/main" id="{22687020-03E4-3C68-2459-0530B71745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9720" y="681037"/>
            <a:ext cx="787347" cy="7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: esquinas redondeadas 3">
            <a:extLst>
              <a:ext uri="{FF2B5EF4-FFF2-40B4-BE49-F238E27FC236}">
                <a16:creationId xmlns:a16="http://schemas.microsoft.com/office/drawing/2014/main" id="{369AB809-D042-053C-1AA6-00BE760F85D7}"/>
              </a:ext>
            </a:extLst>
          </p:cNvPr>
          <p:cNvSpPr/>
          <p:nvPr/>
        </p:nvSpPr>
        <p:spPr>
          <a:xfrm>
            <a:off x="1228505" y="5888931"/>
            <a:ext cx="2304256" cy="576064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dirty="0" err="1"/>
              <a:t>Nincs</a:t>
            </a:r>
            <a:r>
              <a:rPr lang="en-US" sz="1600" dirty="0"/>
              <a:t> </a:t>
            </a:r>
            <a:r>
              <a:rPr lang="en-US" sz="1600" dirty="0" err="1"/>
              <a:t>rezisztencia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/>
            </a:endParaRPr>
          </a:p>
        </p:txBody>
      </p:sp>
      <p:sp>
        <p:nvSpPr>
          <p:cNvPr id="14" name="Rectángulo: esquinas redondeadas 4">
            <a:extLst>
              <a:ext uri="{FF2B5EF4-FFF2-40B4-BE49-F238E27FC236}">
                <a16:creationId xmlns:a16="http://schemas.microsoft.com/office/drawing/2014/main" id="{0B237A45-9866-C68B-1CFC-25DE63C17166}"/>
              </a:ext>
            </a:extLst>
          </p:cNvPr>
          <p:cNvSpPr/>
          <p:nvPr/>
        </p:nvSpPr>
        <p:spPr>
          <a:xfrm>
            <a:off x="3679610" y="5888931"/>
            <a:ext cx="2304256" cy="576064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dirty="0" err="1"/>
              <a:t>Nincsenek</a:t>
            </a:r>
            <a:r>
              <a:rPr lang="en-US" sz="1600" dirty="0"/>
              <a:t> </a:t>
            </a:r>
            <a:r>
              <a:rPr lang="en-US" sz="1600" dirty="0" err="1"/>
              <a:t>maradékanyagok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/>
            </a:endParaRPr>
          </a:p>
        </p:txBody>
      </p:sp>
      <p:sp>
        <p:nvSpPr>
          <p:cNvPr id="15" name="Rectángulo: esquinas redondeadas 5">
            <a:extLst>
              <a:ext uri="{FF2B5EF4-FFF2-40B4-BE49-F238E27FC236}">
                <a16:creationId xmlns:a16="http://schemas.microsoft.com/office/drawing/2014/main" id="{90BDF4F3-F971-51F1-0186-806187742819}"/>
              </a:ext>
            </a:extLst>
          </p:cNvPr>
          <p:cNvSpPr/>
          <p:nvPr/>
        </p:nvSpPr>
        <p:spPr>
          <a:xfrm>
            <a:off x="6126971" y="5870053"/>
            <a:ext cx="2694536" cy="576064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kern="0" dirty="0" err="1">
                <a:solidFill>
                  <a:prstClr val="white"/>
                </a:solidFill>
                <a:ea typeface="Microsoft YaHei"/>
              </a:rPr>
              <a:t>Nincs</a:t>
            </a:r>
            <a:r>
              <a:rPr lang="en-US" sz="1600" kern="0" dirty="0">
                <a:solidFill>
                  <a:prstClr val="white"/>
                </a:solidFill>
                <a:ea typeface="Microsoft YaHe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ea typeface="Microsoft YaHei"/>
              </a:rPr>
              <a:t>élelmezés-egészségügyi</a:t>
            </a:r>
            <a:r>
              <a:rPr lang="en-US" sz="1600" kern="0" dirty="0">
                <a:solidFill>
                  <a:prstClr val="white"/>
                </a:solidFill>
                <a:ea typeface="Microsoft YaHe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ea typeface="Microsoft YaHei"/>
              </a:rPr>
              <a:t>várakozási</a:t>
            </a:r>
            <a:r>
              <a:rPr lang="en-US" sz="1600" kern="0" dirty="0">
                <a:solidFill>
                  <a:prstClr val="white"/>
                </a:solidFill>
                <a:ea typeface="Microsoft YaHei"/>
              </a:rPr>
              <a:t> </a:t>
            </a:r>
            <a:r>
              <a:rPr lang="en-US" sz="1600" kern="0" dirty="0" err="1">
                <a:solidFill>
                  <a:prstClr val="white"/>
                </a:solidFill>
                <a:ea typeface="Microsoft YaHei"/>
              </a:rPr>
              <a:t>idő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89507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8046D7D-C342-4280-B3DE-A9782A23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027" y="748715"/>
            <a:ext cx="2032612" cy="286901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0B1B8-0406-4A0F-B22A-A787A7CD1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4670"/>
            <a:ext cx="6448011" cy="3263504"/>
          </a:xfrm>
        </p:spPr>
        <p:txBody>
          <a:bodyPr/>
          <a:lstStyle/>
          <a:p>
            <a:pPr marL="0" indent="0"/>
            <a:r>
              <a:rPr lang="es-ES" sz="2100" b="1" dirty="0">
                <a:solidFill>
                  <a:srgbClr val="000000"/>
                </a:solidFill>
                <a:latin typeface="Calibri"/>
                <a:ea typeface="Microsoft YaHei"/>
              </a:rPr>
              <a:t>BÉLKONDICIONÁLÓ PRONUTRIENT</a:t>
            </a:r>
            <a:r>
              <a:rPr lang="es-ES" sz="2100" b="1" dirty="0">
                <a:latin typeface="Calibri"/>
                <a:ea typeface="Microsoft YaHei"/>
              </a:rPr>
              <a:t>:</a:t>
            </a:r>
            <a:endParaRPr lang="es-ES" sz="2100" b="1" dirty="0">
              <a:solidFill>
                <a:srgbClr val="00B0F0"/>
              </a:solidFill>
              <a:latin typeface="Calibri"/>
              <a:ea typeface="Microsoft YaHei"/>
            </a:endParaRP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415D47-E5A8-4132-AA23-6356EB7F587F}"/>
              </a:ext>
            </a:extLst>
          </p:cNvPr>
          <p:cNvSpPr txBox="1"/>
          <p:nvPr/>
        </p:nvSpPr>
        <p:spPr>
          <a:xfrm>
            <a:off x="232430" y="2143890"/>
            <a:ext cx="7460275" cy="4842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2000" dirty="0" err="1"/>
              <a:t>Javítja</a:t>
            </a:r>
            <a:r>
              <a:rPr lang="es-ES" sz="2000" dirty="0"/>
              <a:t> </a:t>
            </a:r>
            <a:r>
              <a:rPr lang="es-ES" sz="2000" dirty="0" err="1"/>
              <a:t>az</a:t>
            </a:r>
            <a:r>
              <a:rPr lang="es-ES" sz="2000" dirty="0"/>
              <a:t> </a:t>
            </a:r>
            <a:r>
              <a:rPr lang="es-ES" sz="2000" b="1" dirty="0" err="1"/>
              <a:t>enterociták</a:t>
            </a:r>
            <a:r>
              <a:rPr lang="es-ES" sz="2000" dirty="0"/>
              <a:t> (</a:t>
            </a:r>
            <a:r>
              <a:rPr lang="es-ES" sz="2000" dirty="0" err="1"/>
              <a:t>bélhámsejt</a:t>
            </a:r>
            <a:r>
              <a:rPr lang="es-ES" sz="2000" dirty="0"/>
              <a:t>) </a:t>
            </a:r>
            <a:r>
              <a:rPr lang="es-ES" sz="2000" b="1" dirty="0" err="1"/>
              <a:t>fiziológiáját</a:t>
            </a:r>
            <a:r>
              <a:rPr lang="es-ES" sz="2000" dirty="0"/>
              <a:t>, </a:t>
            </a:r>
            <a:r>
              <a:rPr lang="es-ES" sz="2000" dirty="0" err="1"/>
              <a:t>ezáltal</a:t>
            </a:r>
            <a:r>
              <a:rPr lang="es-ES" sz="2000" dirty="0"/>
              <a:t>:</a:t>
            </a:r>
          </a:p>
          <a:p>
            <a:pPr lvl="1">
              <a:lnSpc>
                <a:spcPct val="150000"/>
              </a:lnSpc>
            </a:pPr>
            <a:endParaRPr lang="es-ES" sz="2000" dirty="0"/>
          </a:p>
          <a:p>
            <a:pPr lvl="1">
              <a:lnSpc>
                <a:spcPct val="150000"/>
              </a:lnSpc>
            </a:pPr>
            <a:endParaRPr lang="es-ES" dirty="0"/>
          </a:p>
          <a:p>
            <a:pPr marL="342900" lvl="1">
              <a:lnSpc>
                <a:spcPct val="150000"/>
              </a:lnSpc>
            </a:pPr>
            <a:r>
              <a:rPr lang="es-ES" sz="2000" dirty="0"/>
              <a:t>	1. </a:t>
            </a:r>
            <a:r>
              <a:rPr lang="es-ES" sz="2000" dirty="0" err="1"/>
              <a:t>Növeli</a:t>
            </a:r>
            <a:r>
              <a:rPr lang="es-ES" sz="2000" dirty="0"/>
              <a:t> </a:t>
            </a:r>
            <a:r>
              <a:rPr lang="es-ES" sz="2000" dirty="0" err="1"/>
              <a:t>az</a:t>
            </a:r>
            <a:r>
              <a:rPr lang="es-ES" sz="2000" dirty="0"/>
              <a:t> </a:t>
            </a:r>
            <a:r>
              <a:rPr lang="es-ES" sz="2000" b="1" dirty="0" err="1"/>
              <a:t>enterociták</a:t>
            </a:r>
            <a:r>
              <a:rPr lang="es-ES" sz="2000" b="1" dirty="0"/>
              <a:t> </a:t>
            </a:r>
            <a:r>
              <a:rPr lang="es-ES" sz="2000" b="1" dirty="0" err="1"/>
              <a:t>regenerációját</a:t>
            </a:r>
            <a:endParaRPr lang="es-ES" sz="2000" b="1" dirty="0"/>
          </a:p>
          <a:p>
            <a:pPr marL="342900" lvl="1">
              <a:lnSpc>
                <a:spcPct val="150000"/>
              </a:lnSpc>
            </a:pPr>
            <a:r>
              <a:rPr lang="es-ES" sz="2000" dirty="0"/>
              <a:t>	2. </a:t>
            </a:r>
            <a:r>
              <a:rPr lang="es-ES" sz="2000" dirty="0" err="1"/>
              <a:t>Javítja</a:t>
            </a:r>
            <a:r>
              <a:rPr lang="es-ES" sz="2000" dirty="0"/>
              <a:t> a </a:t>
            </a:r>
            <a:r>
              <a:rPr lang="es-ES" sz="2000" dirty="0" err="1"/>
              <a:t>mikrobióták</a:t>
            </a:r>
            <a:r>
              <a:rPr lang="es-ES" sz="2000" dirty="0"/>
              <a:t> </a:t>
            </a:r>
            <a:r>
              <a:rPr lang="es-ES" sz="2000" dirty="0" err="1"/>
              <a:t>egyensúlyát</a:t>
            </a:r>
            <a:r>
              <a:rPr lang="es-ES" sz="2000" dirty="0"/>
              <a:t> (a </a:t>
            </a:r>
            <a:r>
              <a:rPr lang="es-ES" sz="2000" dirty="0" err="1"/>
              <a:t>patogének</a:t>
            </a:r>
            <a:r>
              <a:rPr lang="es-ES" sz="2000" dirty="0"/>
              <a:t> </a:t>
            </a:r>
            <a:r>
              <a:rPr lang="es-ES" sz="2000" dirty="0" err="1"/>
              <a:t>közvetett</a:t>
            </a:r>
            <a:r>
              <a:rPr lang="es-ES" sz="2000" dirty="0"/>
              <a:t> </a:t>
            </a:r>
            <a:r>
              <a:rPr lang="es-ES" sz="2000" dirty="0" err="1"/>
              <a:t>ellenőrzése</a:t>
            </a:r>
            <a:r>
              <a:rPr lang="es-ES" sz="2000" dirty="0"/>
              <a:t>) </a:t>
            </a:r>
          </a:p>
          <a:p>
            <a:pPr marL="342900" lvl="1">
              <a:lnSpc>
                <a:spcPct val="150000"/>
              </a:lnSpc>
            </a:pPr>
            <a:r>
              <a:rPr lang="es-ES" sz="2000" dirty="0"/>
              <a:t>	3. </a:t>
            </a:r>
            <a:r>
              <a:rPr lang="es-ES" sz="2000" dirty="0" err="1"/>
              <a:t>Javítja</a:t>
            </a:r>
            <a:r>
              <a:rPr lang="es-ES" sz="2000" dirty="0"/>
              <a:t> a </a:t>
            </a:r>
            <a:r>
              <a:rPr lang="es-ES" sz="2000" dirty="0" err="1"/>
              <a:t>bélnyálkahártya</a:t>
            </a:r>
            <a:r>
              <a:rPr lang="es-ES" sz="2000" dirty="0"/>
              <a:t> </a:t>
            </a:r>
            <a:r>
              <a:rPr lang="es-ES" sz="2000" dirty="0" err="1"/>
              <a:t>egészségi</a:t>
            </a:r>
            <a:r>
              <a:rPr lang="es-ES" sz="2000" dirty="0"/>
              <a:t> </a:t>
            </a:r>
            <a:r>
              <a:rPr lang="es-ES" sz="2000" dirty="0" err="1"/>
              <a:t>állapotát</a:t>
            </a:r>
            <a:endParaRPr lang="es-ES" sz="2000" b="1" dirty="0"/>
          </a:p>
          <a:p>
            <a:pPr marL="342900" lvl="1">
              <a:lnSpc>
                <a:spcPct val="150000"/>
              </a:lnSpc>
            </a:pPr>
            <a:r>
              <a:rPr lang="es-ES" sz="2000" dirty="0"/>
              <a:t>	4. </a:t>
            </a:r>
            <a:r>
              <a:rPr lang="es-ES" sz="2000" dirty="0" err="1"/>
              <a:t>Ezáltal</a:t>
            </a:r>
            <a:r>
              <a:rPr lang="es-ES" sz="2000" dirty="0"/>
              <a:t> </a:t>
            </a:r>
            <a:r>
              <a:rPr lang="es-ES" sz="2000" dirty="0" err="1"/>
              <a:t>javítja</a:t>
            </a:r>
            <a:r>
              <a:rPr lang="es-ES" sz="2000" dirty="0"/>
              <a:t> a </a:t>
            </a:r>
            <a:r>
              <a:rPr lang="es-ES" sz="2000" b="1" dirty="0" err="1"/>
              <a:t>tápanyagok</a:t>
            </a:r>
            <a:r>
              <a:rPr lang="es-ES" sz="2000" b="1" dirty="0"/>
              <a:t> </a:t>
            </a:r>
            <a:r>
              <a:rPr lang="es-ES" sz="2000" b="1" dirty="0" err="1"/>
              <a:t>emésztését</a:t>
            </a:r>
            <a:r>
              <a:rPr lang="es-ES" sz="2000" b="1" dirty="0"/>
              <a:t> </a:t>
            </a:r>
            <a:r>
              <a:rPr lang="es-ES" sz="2000" b="1" dirty="0" err="1"/>
              <a:t>és</a:t>
            </a:r>
            <a:r>
              <a:rPr lang="es-ES" sz="2000" b="1" dirty="0"/>
              <a:t> </a:t>
            </a:r>
            <a:r>
              <a:rPr lang="es-ES" sz="2000" b="1" dirty="0" err="1"/>
              <a:t>felszívódását</a:t>
            </a:r>
            <a:endParaRPr lang="es-ES" sz="2000" b="1" dirty="0"/>
          </a:p>
          <a:p>
            <a:pPr marL="342900" lvl="1">
              <a:lnSpc>
                <a:spcPct val="150000"/>
              </a:lnSpc>
            </a:pPr>
            <a:endParaRPr lang="es-ES" sz="1650" b="1" dirty="0"/>
          </a:p>
          <a:p>
            <a:pPr marL="342900" lvl="1">
              <a:lnSpc>
                <a:spcPct val="150000"/>
              </a:lnSpc>
            </a:pPr>
            <a:endParaRPr lang="es-ES" sz="1650" dirty="0"/>
          </a:p>
          <a:p>
            <a:pPr>
              <a:lnSpc>
                <a:spcPct val="150000"/>
              </a:lnSpc>
            </a:pPr>
            <a:endParaRPr lang="es-ES" sz="1650" dirty="0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E9318612-926E-46FB-8A6D-5B2DD245DD60}"/>
              </a:ext>
            </a:extLst>
          </p:cNvPr>
          <p:cNvSpPr/>
          <p:nvPr/>
        </p:nvSpPr>
        <p:spPr>
          <a:xfrm>
            <a:off x="2816921" y="2966518"/>
            <a:ext cx="463173" cy="379904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E3657E6-6D8B-4655-94BE-24A27957E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89" t="26418" r="18217" b="23115"/>
          <a:stretch/>
        </p:blipFill>
        <p:spPr>
          <a:xfrm>
            <a:off x="8173117" y="2675754"/>
            <a:ext cx="782490" cy="409442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8BACF819-431B-45EF-939D-BC919EAF2213}"/>
              </a:ext>
            </a:extLst>
          </p:cNvPr>
          <p:cNvSpPr txBox="1">
            <a:spLocks/>
          </p:cNvSpPr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Alquernat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Nebsui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Imagen 8">
            <a:extLst>
              <a:ext uri="{FF2B5EF4-FFF2-40B4-BE49-F238E27FC236}">
                <a16:creationId xmlns:a16="http://schemas.microsoft.com/office/drawing/2014/main" id="{F0B9E54E-2349-289C-30DE-D9287B7373E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9720" y="681037"/>
            <a:ext cx="787347" cy="700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509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D829A8-0D85-4B01-8DD0-2A44580C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14DD12-BA8F-48BB-9D08-CC8E9D71A25B}" type="slidenum">
              <a:rPr lang="es-ES" smtClean="0"/>
              <a:pPr/>
              <a:t>28</a:t>
            </a:fld>
            <a:endParaRPr lang="es-ES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C90C853-DBF6-44EA-A5BB-B9DDE4B71671}"/>
              </a:ext>
            </a:extLst>
          </p:cNvPr>
          <p:cNvCxnSpPr>
            <a:cxnSpLocks/>
          </p:cNvCxnSpPr>
          <p:nvPr/>
        </p:nvCxnSpPr>
        <p:spPr>
          <a:xfrm>
            <a:off x="4498871" y="2463978"/>
            <a:ext cx="0" cy="34083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AFC1B01B-8C36-48A7-98E5-3E3646787FC1}"/>
              </a:ext>
            </a:extLst>
          </p:cNvPr>
          <p:cNvGrpSpPr/>
          <p:nvPr/>
        </p:nvGrpSpPr>
        <p:grpSpPr>
          <a:xfrm>
            <a:off x="726016" y="2597906"/>
            <a:ext cx="3647636" cy="3200638"/>
            <a:chOff x="633217" y="2345691"/>
            <a:chExt cx="3647636" cy="3200638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DD3D65E-E80A-4E70-95DC-E187C888DA2F}"/>
                </a:ext>
              </a:extLst>
            </p:cNvPr>
            <p:cNvGrpSpPr/>
            <p:nvPr/>
          </p:nvGrpSpPr>
          <p:grpSpPr>
            <a:xfrm>
              <a:off x="633217" y="2345691"/>
              <a:ext cx="3647636" cy="3200638"/>
              <a:chOff x="590769" y="2584623"/>
              <a:chExt cx="4863514" cy="4267517"/>
            </a:xfrm>
          </p:grpSpPr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99E6A0A6-898F-459F-A5E1-AC867774FAF2}"/>
                  </a:ext>
                </a:extLst>
              </p:cNvPr>
              <p:cNvSpPr/>
              <p:nvPr/>
            </p:nvSpPr>
            <p:spPr>
              <a:xfrm>
                <a:off x="590769" y="3017869"/>
                <a:ext cx="2093455" cy="1707132"/>
              </a:xfrm>
              <a:prstGeom prst="rect">
                <a:avLst/>
              </a:prstGeom>
              <a:blipFill>
                <a:blip r:embed="rId3" cstate="print"/>
                <a:stretch>
                  <a:fillRect l="-34962" r="-9690"/>
                </a:stretch>
              </a:blipFill>
              <a:ln w="38100">
                <a:noFill/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object 10">
                <a:extLst>
                  <a:ext uri="{FF2B5EF4-FFF2-40B4-BE49-F238E27FC236}">
                    <a16:creationId xmlns:a16="http://schemas.microsoft.com/office/drawing/2014/main" id="{70D65462-944B-49F8-8B50-507600F91E2A}"/>
                  </a:ext>
                </a:extLst>
              </p:cNvPr>
              <p:cNvSpPr txBox="1"/>
              <p:nvPr/>
            </p:nvSpPr>
            <p:spPr>
              <a:xfrm>
                <a:off x="891046" y="2584623"/>
                <a:ext cx="3586353" cy="328295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marR="3810" algn="ctr" defTabSz="685800">
                  <a:defRPr/>
                </a:pPr>
                <a:r>
                  <a:rPr lang="es-ES" sz="1600" b="1" spc="-8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A. </a:t>
                </a:r>
                <a:r>
                  <a:rPr lang="es-ES" sz="1600" b="1" spc="-8" dirty="0" err="1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Nebsui</a:t>
                </a:r>
                <a:r>
                  <a:rPr lang="es-ES" sz="1600" b="1" spc="-8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 </a:t>
                </a:r>
                <a:r>
                  <a:rPr lang="es-ES" sz="1600" b="1" spc="-8" dirty="0" err="1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nélkül</a:t>
                </a:r>
                <a:endParaRPr sz="1600" b="1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86518C7-5C63-493A-9343-E69340DB5403}"/>
                  </a:ext>
                </a:extLst>
              </p:cNvPr>
              <p:cNvSpPr txBox="1"/>
              <p:nvPr/>
            </p:nvSpPr>
            <p:spPr>
              <a:xfrm>
                <a:off x="590769" y="4759260"/>
                <a:ext cx="4863514" cy="2092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 defTabSz="685800">
                  <a:buClr>
                    <a:srgbClr val="FF0000"/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sv-SE" sz="1600" dirty="0">
                    <a:solidFill>
                      <a:prstClr val="black"/>
                    </a:solidFill>
                    <a:latin typeface="Calibri" panose="020F0502020204030204"/>
                  </a:rPr>
                  <a:t>Definiálatlan struktúra, heterogén villi struktúra</a:t>
                </a:r>
              </a:p>
              <a:p>
                <a:pPr marL="214313" indent="-214313" defTabSz="685800">
                  <a:buClr>
                    <a:srgbClr val="FF0000"/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Meg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nem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emésztett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takarmány</a:t>
                </a:r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14313" indent="-214313" defTabSz="685800">
                  <a:buClr>
                    <a:srgbClr val="FF0000"/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Sérült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villi</a:t>
                </a:r>
              </a:p>
              <a:p>
                <a:pPr marL="214313" indent="-214313" defTabSz="685800">
                  <a:buClr>
                    <a:srgbClr val="FF0000"/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Alacsonyabb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a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kripták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mélysége</a:t>
                </a:r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14313" indent="-214313" defTabSz="685800">
                  <a:buClr>
                    <a:srgbClr val="FF0000"/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Kevesebb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abszorpciós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felület</a:t>
                </a:r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27" name="Imagen 26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683BF6C9-BACF-443B-85EE-3BF9A4906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380" y="2660745"/>
              <a:ext cx="1596807" cy="1280349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A6D09D9D-3889-45E6-9B12-DFE31DBBD777}"/>
              </a:ext>
            </a:extLst>
          </p:cNvPr>
          <p:cNvGrpSpPr/>
          <p:nvPr/>
        </p:nvGrpSpPr>
        <p:grpSpPr>
          <a:xfrm>
            <a:off x="4918952" y="2556958"/>
            <a:ext cx="3610454" cy="3246512"/>
            <a:chOff x="4982548" y="2336589"/>
            <a:chExt cx="3610454" cy="3246512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B77E8642-6F9D-4A69-A875-A64ACCE38E7B}"/>
                </a:ext>
              </a:extLst>
            </p:cNvPr>
            <p:cNvGrpSpPr/>
            <p:nvPr/>
          </p:nvGrpSpPr>
          <p:grpSpPr>
            <a:xfrm>
              <a:off x="4982548" y="2336589"/>
              <a:ext cx="3610454" cy="3246512"/>
              <a:chOff x="6261784" y="2521315"/>
              <a:chExt cx="4813939" cy="4328684"/>
            </a:xfrm>
          </p:grpSpPr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16AD1851-AE9C-4275-A46C-F973995F37D5}"/>
                  </a:ext>
                </a:extLst>
              </p:cNvPr>
              <p:cNvSpPr/>
              <p:nvPr/>
            </p:nvSpPr>
            <p:spPr>
              <a:xfrm>
                <a:off x="6261784" y="3004785"/>
                <a:ext cx="1944954" cy="1705524"/>
              </a:xfrm>
              <a:prstGeom prst="rect">
                <a:avLst/>
              </a:prstGeom>
              <a:blipFill>
                <a:blip r:embed="rId5" cstate="print"/>
                <a:stretch>
                  <a:fillRect l="-15314" r="-14162"/>
                </a:stretch>
              </a:blipFill>
              <a:ln w="38100">
                <a:noFill/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object 11">
                <a:extLst>
                  <a:ext uri="{FF2B5EF4-FFF2-40B4-BE49-F238E27FC236}">
                    <a16:creationId xmlns:a16="http://schemas.microsoft.com/office/drawing/2014/main" id="{B72DE857-85C7-4A3C-8FD6-D509E66DB576}"/>
                  </a:ext>
                </a:extLst>
              </p:cNvPr>
              <p:cNvSpPr txBox="1"/>
              <p:nvPr/>
            </p:nvSpPr>
            <p:spPr>
              <a:xfrm>
                <a:off x="6560868" y="2521315"/>
                <a:ext cx="3715360" cy="328295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ctr" defTabSz="685800">
                  <a:defRPr/>
                </a:pPr>
                <a:r>
                  <a:rPr lang="es-ES" sz="1600" b="1" spc="-8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A. </a:t>
                </a:r>
                <a:r>
                  <a:rPr lang="es-ES" sz="1600" b="1" spc="-8" dirty="0" err="1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Nebsui</a:t>
                </a:r>
                <a:r>
                  <a:rPr lang="es-ES" sz="1600" b="1" spc="-8" dirty="0">
                    <a:solidFill>
                      <a:prstClr val="black"/>
                    </a:solidFill>
                    <a:latin typeface="Calibri" panose="020F0502020204030204"/>
                    <a:cs typeface="Calibri"/>
                  </a:rPr>
                  <a:t>-val</a:t>
                </a:r>
                <a:endParaRPr sz="1600" b="1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C3D5BD6-51A0-4501-A4FB-E8F88F813072}"/>
                  </a:ext>
                </a:extLst>
              </p:cNvPr>
              <p:cNvSpPr txBox="1"/>
              <p:nvPr/>
            </p:nvSpPr>
            <p:spPr>
              <a:xfrm>
                <a:off x="6261784" y="4757118"/>
                <a:ext cx="4813939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 defTabSz="685800">
                  <a:buClr>
                    <a:srgbClr val="00B050"/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Jól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definiált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szerkezet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homogén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villi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szerkezet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nagyobb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integritás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és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jobb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regenerálódás</a:t>
                </a:r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14313" indent="-214313" defTabSz="685800">
                  <a:buClr>
                    <a:srgbClr val="00B050"/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Nincs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meg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nem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emésztett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takarmány</a:t>
                </a:r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14313" indent="-214313" defTabSz="685800">
                  <a:buClr>
                    <a:srgbClr val="00B050"/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Magasabb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a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kripták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mélysége</a:t>
                </a:r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14313" indent="-214313" defTabSz="685800">
                  <a:buClr>
                    <a:srgbClr val="00B050"/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Több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abszorpciós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Calibri" panose="020F0502020204030204"/>
                  </a:rPr>
                  <a:t>felület</a:t>
                </a:r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29" name="Imagen 28" descr="Imagen que contiene alimentos&#10;&#10;Descripción generada automáticamente">
              <a:extLst>
                <a:ext uri="{FF2B5EF4-FFF2-40B4-BE49-F238E27FC236}">
                  <a16:creationId xmlns:a16="http://schemas.microsoft.com/office/drawing/2014/main" id="{4BAD9C5E-2FCE-437F-8A29-6BF8D361E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701" y="2673222"/>
              <a:ext cx="1580650" cy="1277120"/>
            </a:xfrm>
            <a:prstGeom prst="rect">
              <a:avLst/>
            </a:prstGeom>
          </p:spPr>
        </p:pic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F4A4825-DD12-4E13-9A8E-046FA69F086A}"/>
              </a:ext>
            </a:extLst>
          </p:cNvPr>
          <p:cNvSpPr/>
          <p:nvPr/>
        </p:nvSpPr>
        <p:spPr>
          <a:xfrm>
            <a:off x="2447380" y="1644230"/>
            <a:ext cx="4943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s-ES" altLang="es-ES" sz="3000" b="1" dirty="0">
                <a:solidFill>
                  <a:srgbClr val="000000"/>
                </a:solidFill>
                <a:latin typeface="+mj-lt"/>
                <a:ea typeface="Microsoft YaHei"/>
              </a:rPr>
              <a:t>A </a:t>
            </a:r>
            <a:r>
              <a:rPr lang="es-ES" altLang="es-ES" sz="3000" b="1" dirty="0" err="1">
                <a:solidFill>
                  <a:srgbClr val="000000"/>
                </a:solidFill>
                <a:latin typeface="+mj-lt"/>
                <a:ea typeface="Microsoft YaHei"/>
              </a:rPr>
              <a:t>bél</a:t>
            </a:r>
            <a:r>
              <a:rPr lang="es-ES" altLang="es-ES" sz="3000" b="1" dirty="0">
                <a:solidFill>
                  <a:srgbClr val="000000"/>
                </a:solidFill>
                <a:latin typeface="+mj-lt"/>
                <a:ea typeface="Microsoft YaHei"/>
              </a:rPr>
              <a:t> </a:t>
            </a:r>
            <a:r>
              <a:rPr lang="es-ES" altLang="es-ES" sz="3000" b="1" dirty="0" err="1">
                <a:solidFill>
                  <a:srgbClr val="000000"/>
                </a:solidFill>
                <a:latin typeface="+mj-lt"/>
                <a:ea typeface="Microsoft YaHei"/>
              </a:rPr>
              <a:t>mikroszkópos</a:t>
            </a:r>
            <a:r>
              <a:rPr lang="es-ES" altLang="es-ES" sz="3000" b="1" dirty="0">
                <a:solidFill>
                  <a:srgbClr val="000000"/>
                </a:solidFill>
                <a:latin typeface="+mj-lt"/>
                <a:ea typeface="Microsoft YaHei"/>
              </a:rPr>
              <a:t> </a:t>
            </a:r>
            <a:r>
              <a:rPr lang="es-ES" altLang="es-ES" sz="3000" b="1" dirty="0" err="1">
                <a:solidFill>
                  <a:srgbClr val="000000"/>
                </a:solidFill>
                <a:latin typeface="+mj-lt"/>
                <a:ea typeface="Microsoft YaHei"/>
              </a:rPr>
              <a:t>vizsgálata</a:t>
            </a:r>
            <a:endParaRPr lang="es-ES" sz="3000" b="1" dirty="0">
              <a:solidFill>
                <a:srgbClr val="000000"/>
              </a:solidFill>
              <a:latin typeface="+mj-lt"/>
              <a:ea typeface="Microsoft YaHei"/>
            </a:endParaRP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701EAA02-BA96-A2EF-70C5-8FE980F941D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9591" y="722293"/>
            <a:ext cx="787347" cy="7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56E13CF-7FCE-5704-6C20-958022661918}"/>
              </a:ext>
            </a:extLst>
          </p:cNvPr>
          <p:cNvSpPr txBox="1">
            <a:spLocks/>
          </p:cNvSpPr>
          <p:nvPr/>
        </p:nvSpPr>
        <p:spPr>
          <a:xfrm>
            <a:off x="642706" y="48371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Alquernat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Nebsui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50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13"/>
    </mc:Choice>
    <mc:Fallback xmlns="">
      <p:transition spd="slow" advTm="72613"/>
    </mc:Fallback>
  </mc:AlternateContent>
  <p:extLst>
    <p:ext uri="{3A86A75C-4F4B-4683-9AE1-C65F6400EC91}">
      <p14:laserTraceLst xmlns:p14="http://schemas.microsoft.com/office/powerpoint/2010/main">
        <p14:tracePtLst>
          <p14:tracePt t="13962" x="233363" y="1955800"/>
          <p14:tracePt t="13970" x="317500" y="2039938"/>
          <p14:tracePt t="13978" x="476250" y="2168525"/>
          <p14:tracePt t="13984" x="585788" y="2247900"/>
          <p14:tracePt t="13993" x="700088" y="2327275"/>
          <p14:tracePt t="13997" x="798513" y="2401888"/>
          <p14:tracePt t="14005" x="898525" y="2490788"/>
          <p14:tracePt t="14010" x="998538" y="2579688"/>
          <p14:tracePt t="14019" x="1082675" y="2654300"/>
          <p14:tracePt t="14027" x="1166813" y="2709863"/>
          <p14:tracePt t="14031" x="1241425" y="2749550"/>
          <p14:tracePt t="14041" x="1285875" y="2779713"/>
          <p14:tracePt t="14046" x="1335088" y="2808288"/>
          <p14:tracePt t="14053" x="1370013" y="2833688"/>
          <p14:tracePt t="14060" x="1390650" y="2859088"/>
          <p14:tracePt t="14066" x="1414463" y="2873375"/>
          <p14:tracePt t="14078" x="1430338" y="2882900"/>
          <p14:tracePt t="14087" x="1439863" y="2892425"/>
          <p14:tracePt t="14103" x="1454150" y="2898775"/>
          <p14:tracePt t="14106" x="1458913" y="2903538"/>
          <p14:tracePt t="14111" x="1458913" y="2908300"/>
          <p14:tracePt t="16028" x="1458913" y="2922588"/>
          <p14:tracePt t="16035" x="1463675" y="2938463"/>
          <p14:tracePt t="16041" x="1463675" y="2947988"/>
          <p14:tracePt t="16046" x="1474788" y="2967038"/>
          <p14:tracePt t="16053" x="1474788" y="2992438"/>
          <p14:tracePt t="16062" x="1479550" y="3001963"/>
          <p14:tracePt t="16067" x="1479550" y="3027363"/>
          <p14:tracePt t="16076" x="1479550" y="3036888"/>
          <p14:tracePt t="16080" x="1489075" y="3062288"/>
          <p14:tracePt t="16091" x="1489075" y="3081338"/>
          <p14:tracePt t="16096" x="1493838" y="3111500"/>
          <p14:tracePt t="16101" x="1493838" y="3130550"/>
          <p14:tracePt t="16110" x="1503363" y="3155950"/>
          <p14:tracePt t="16114" x="1503363" y="3165475"/>
          <p14:tracePt t="16127" x="1503363" y="3181350"/>
          <p14:tracePt t="16131" x="1503363" y="3186113"/>
          <p14:tracePt t="16141" x="1503363" y="3190875"/>
          <p14:tracePt t="16154" x="1509713" y="3205163"/>
          <p14:tracePt t="16159" x="1509713" y="3216275"/>
          <p14:tracePt t="16174" x="1509713" y="3225800"/>
          <p14:tracePt t="16186" x="1514475" y="3230563"/>
          <p14:tracePt t="16194" x="1514475" y="3235325"/>
          <p14:tracePt t="16199" x="1519238" y="3244850"/>
          <p14:tracePt t="16208" x="1524000" y="3249613"/>
          <p14:tracePt t="16213" x="1524000" y="3260725"/>
          <p14:tracePt t="16217" x="1533525" y="3265488"/>
          <p14:tracePt t="16227" x="1538288" y="3279775"/>
          <p14:tracePt t="16231" x="1538288" y="3289300"/>
          <p14:tracePt t="16240" x="1544638" y="3314700"/>
          <p14:tracePt t="16247" x="1554163" y="3328988"/>
          <p14:tracePt t="16255" x="1554163" y="3340100"/>
          <p14:tracePt t="16264" x="1558925" y="3354388"/>
          <p14:tracePt t="16274" x="1563688" y="3379788"/>
          <p14:tracePt t="16287" x="1563688" y="3394075"/>
          <p14:tracePt t="16289" x="1563688" y="3398838"/>
          <p14:tracePt t="16297" x="1563688" y="3403600"/>
          <p14:tracePt t="16302" x="1563688" y="3408363"/>
          <p14:tracePt t="16311" x="1563688" y="3414713"/>
          <p14:tracePt t="16315" x="1573213" y="3414713"/>
          <p14:tracePt t="16323" x="1573213" y="3419475"/>
          <p14:tracePt t="16329" x="1573213" y="3424238"/>
          <p14:tracePt t="16346" x="1577975" y="3438525"/>
          <p14:tracePt t="16359" x="1593850" y="3454400"/>
          <p14:tracePt t="16364" x="1598613" y="3459163"/>
          <p14:tracePt t="16370" x="1603375" y="3463925"/>
          <p14:tracePt t="16380" x="1612900" y="3478213"/>
          <p14:tracePt t="16385" x="1628775" y="3494088"/>
          <p14:tracePt t="16392" x="1643063" y="3498850"/>
          <p14:tracePt t="16396" x="1647825" y="3503613"/>
          <p14:tracePt t="16406" x="1652588" y="3517900"/>
          <p14:tracePt t="16412" x="1668463" y="3517900"/>
          <p14:tracePt t="16417" x="1668463" y="3529013"/>
          <p14:tracePt t="16427" x="1673225" y="3529013"/>
          <p14:tracePt t="16430" x="1677988" y="3533775"/>
          <p14:tracePt t="16439" x="1677988" y="3538538"/>
          <p14:tracePt t="16447" x="1682750" y="3538538"/>
          <p14:tracePt t="16458" x="1692275" y="3548063"/>
          <p14:tracePt t="16465" x="1703388" y="3552825"/>
          <p14:tracePt t="16479" x="1717675" y="3557588"/>
          <p14:tracePt t="16491" x="1743075" y="3562350"/>
          <p14:tracePt t="16496" x="1757363" y="3573463"/>
          <p14:tracePt t="16508" x="1797050" y="3578225"/>
          <p14:tracePt t="16518" x="1811338" y="3587750"/>
          <p14:tracePt t="16521" x="1836738" y="3592513"/>
          <p14:tracePt t="16527" x="1866900" y="3592513"/>
          <p14:tracePt t="16534" x="1906588" y="3602038"/>
          <p14:tracePt t="16545" x="1936750" y="3608388"/>
          <p14:tracePt t="16548" x="1965325" y="3608388"/>
          <p14:tracePt t="16558" x="1995488" y="3608388"/>
          <p14:tracePt t="16563" x="2025650" y="3617913"/>
          <p14:tracePt t="16570" x="2055813" y="3622675"/>
          <p14:tracePt t="16577" x="2079625" y="3622675"/>
          <p14:tracePt t="16589" x="2100263" y="3622675"/>
          <p14:tracePt t="16593" x="2109788" y="3622675"/>
          <p14:tracePt t="16600" x="2135188" y="3622675"/>
          <p14:tracePt t="16612" x="2144713" y="3622675"/>
          <p14:tracePt t="16619" x="2159000" y="3622675"/>
          <p14:tracePt t="16621" x="2170113" y="3622675"/>
          <p14:tracePt t="16632" x="2184400" y="3622675"/>
          <p14:tracePt t="16638" x="2219325" y="3608388"/>
          <p14:tracePt t="16648" x="2249488" y="3602038"/>
          <p14:tracePt t="16653" x="2273300" y="3587750"/>
          <p14:tracePt t="16661" x="2303463" y="3578225"/>
          <p14:tracePt t="16664" x="2322513" y="3562350"/>
          <p14:tracePt t="16675" x="2368550" y="3548063"/>
          <p14:tracePt t="16682" x="2401888" y="3522663"/>
          <p14:tracePt t="16689" x="2422525" y="3508375"/>
          <p14:tracePt t="16696" x="2436813" y="3494088"/>
          <p14:tracePt t="16702" x="2462213" y="3468688"/>
          <p14:tracePt t="16711" x="2482850" y="3449638"/>
          <p14:tracePt t="16714" x="2497138" y="3433763"/>
          <p14:tracePt t="16720" x="2511425" y="3408363"/>
          <p14:tracePt t="16728" x="2522538" y="3394075"/>
          <p14:tracePt t="16739" x="2532063" y="3384550"/>
          <p14:tracePt t="16746" x="2541588" y="3368675"/>
          <p14:tracePt t="16751" x="2555875" y="3354388"/>
          <p14:tracePt t="16759" x="2555875" y="3349625"/>
          <p14:tracePt t="16764" x="2566988" y="3335338"/>
          <p14:tracePt t="16779" x="2571750" y="3328988"/>
          <p14:tracePt t="16781" x="2576513" y="3324225"/>
          <p14:tracePt t="16795" x="2586038" y="3319463"/>
          <p14:tracePt t="16811" x="2590800" y="3314700"/>
          <p14:tracePt t="16826" x="2595563" y="3300413"/>
          <p14:tracePt t="16829" x="2601913" y="3295650"/>
          <p14:tracePt t="16838" x="2606675" y="3289300"/>
          <p14:tracePt t="16844" x="2616200" y="3275013"/>
          <p14:tracePt t="16851" x="2620963" y="3270250"/>
          <p14:tracePt t="16863" x="2625725" y="3265488"/>
          <p14:tracePt t="16869" x="2630488" y="3255963"/>
          <p14:tracePt t="16888" x="2635250" y="3240088"/>
          <p14:tracePt t="16894" x="2641600" y="3225800"/>
          <p14:tracePt t="16905" x="2651125" y="3221038"/>
          <p14:tracePt t="16912" x="2651125" y="3205163"/>
          <p14:tracePt t="16918" x="2651125" y="3200400"/>
          <p14:tracePt t="16923" x="2651125" y="3195638"/>
          <p14:tracePt t="16929" x="2651125" y="3186113"/>
          <p14:tracePt t="16940" x="2651125" y="3155950"/>
          <p14:tracePt t="16947" x="2651125" y="3146425"/>
          <p14:tracePt t="16953" x="2651125" y="3130550"/>
          <p14:tracePt t="16964" x="2651125" y="3121025"/>
          <p14:tracePt t="16970" x="2651125" y="3106738"/>
          <p14:tracePt t="16979" x="2651125" y="3097213"/>
          <p14:tracePt t="16982" x="2646363" y="3086100"/>
          <p14:tracePt t="16992" x="2641600" y="3081338"/>
          <p14:tracePt t="16996" x="2641600" y="3071813"/>
          <p14:tracePt t="17002" x="2635250" y="3067050"/>
          <p14:tracePt t="17012" x="2630488" y="3062288"/>
          <p14:tracePt t="17015" x="2630488" y="3046413"/>
          <p14:tracePt t="17027" x="2625725" y="3036888"/>
          <p14:tracePt t="17030" x="2620963" y="3027363"/>
          <p14:tracePt t="17039" x="2611438" y="3017838"/>
          <p14:tracePt t="17045" x="2606675" y="3011488"/>
          <p14:tracePt t="17049" x="2606675" y="3006725"/>
          <p14:tracePt t="17059" x="2601913" y="2992438"/>
          <p14:tracePt t="17063" x="2595563" y="2987675"/>
          <p14:tracePt t="17074" x="2590800" y="2982913"/>
          <p14:tracePt t="17080" x="2581275" y="2967038"/>
          <p14:tracePt t="17084" x="2571750" y="2962275"/>
          <p14:tracePt t="17094" x="2562225" y="2957513"/>
          <p14:tracePt t="17098" x="2555875" y="2943225"/>
          <p14:tracePt t="17106" x="2541588" y="2927350"/>
          <p14:tracePt t="17115" x="2532063" y="2917825"/>
          <p14:tracePt t="17122" x="2516188" y="2903538"/>
          <p14:tracePt t="17129" x="2501900" y="2887663"/>
          <p14:tracePt t="17135" x="2476500" y="2873375"/>
          <p14:tracePt t="17145" x="2462213" y="2859088"/>
          <p14:tracePt t="17150" x="2452688" y="2852738"/>
          <p14:tracePt t="17154" x="2436813" y="2843213"/>
          <p14:tracePt t="17163" x="2422525" y="2838450"/>
          <p14:tracePt t="17167" x="2417763" y="2833688"/>
          <p14:tracePt t="17177" x="2408238" y="2833688"/>
          <p14:tracePt t="17182" x="2392363" y="2824163"/>
          <p14:tracePt t="17190" x="2387600" y="2824163"/>
          <p14:tracePt t="17195" x="2373313" y="2819400"/>
          <p14:tracePt t="17213" x="2343150" y="2819400"/>
          <p14:tracePt t="17222" x="2328863" y="2819400"/>
          <p14:tracePt t="17225" x="2308225" y="2819400"/>
          <p14:tracePt t="17238" x="2273300" y="2819400"/>
          <p14:tracePt t="17242" x="2254250" y="2819400"/>
          <p14:tracePt t="17249" x="2228850" y="2819400"/>
          <p14:tracePt t="17259" x="2219325" y="2819400"/>
          <p14:tracePt t="17263" x="2189163" y="2819400"/>
          <p14:tracePt t="17273" x="2170113" y="2819400"/>
          <p14:tracePt t="17279" x="2144713" y="2819400"/>
          <p14:tracePt t="17285" x="2124075" y="2813050"/>
          <p14:tracePt t="17294" x="2105025" y="2813050"/>
          <p14:tracePt t="17297" x="2074863" y="2813050"/>
          <p14:tracePt t="17308" x="2060575" y="2813050"/>
          <p14:tracePt t="17312" x="2044700" y="2813050"/>
          <p14:tracePt t="17329" x="2020888" y="2813050"/>
          <p14:tracePt t="17341" x="2009775" y="2813050"/>
          <p14:tracePt t="17349" x="1985963" y="2813050"/>
          <p14:tracePt t="17358" x="1970088" y="2813050"/>
          <p14:tracePt t="17361" x="1960563" y="2813050"/>
          <p14:tracePt t="17372" x="1936750" y="2813050"/>
          <p14:tracePt t="17374" x="1916113" y="2813050"/>
          <p14:tracePt t="17381" x="1901825" y="2813050"/>
          <p14:tracePt t="17388" x="1890713" y="2824163"/>
          <p14:tracePt t="17396" x="1866900" y="2828925"/>
          <p14:tracePt t="17402" x="1846263" y="2828925"/>
          <p14:tracePt t="17413" x="1831975" y="2833688"/>
          <p14:tracePt t="17416" x="1811338" y="2833688"/>
          <p14:tracePt t="17422" x="1792288" y="2843213"/>
          <p14:tracePt t="17431" x="1776413" y="2843213"/>
          <p14:tracePt t="17436" x="1762125" y="2843213"/>
          <p14:tracePt t="17446" x="1757363" y="2843213"/>
          <p14:tracePt t="17448" x="1752600" y="2843213"/>
          <p14:tracePt t="17458" x="1747838" y="2843213"/>
          <p14:tracePt t="17463" x="1743075" y="2843213"/>
          <p14:tracePt t="17469" x="1743075" y="2847975"/>
          <p14:tracePt t="17479" x="1736725" y="2852738"/>
          <p14:tracePt t="17484" x="1731963" y="2852738"/>
          <p14:tracePt t="17497" x="1722438" y="2852738"/>
          <p14:tracePt t="17504" x="1717675" y="2859088"/>
          <p14:tracePt t="17512" x="1717675" y="2863850"/>
          <p14:tracePt t="17528" x="1708150" y="2863850"/>
          <p14:tracePt t="17558" x="1697038" y="2882900"/>
          <p14:tracePt t="19513" x="1752600" y="2882900"/>
          <p14:tracePt t="19519" x="1831975" y="2882900"/>
          <p14:tracePt t="19529" x="1901825" y="2882900"/>
          <p14:tracePt t="19532" x="2020888" y="2863850"/>
          <p14:tracePt t="19542" x="2154238" y="2833688"/>
          <p14:tracePt t="19548" x="2263775" y="2808288"/>
          <p14:tracePt t="19553" x="2368550" y="2789238"/>
          <p14:tracePt t="19563" x="2516188" y="2779713"/>
          <p14:tracePt t="19568" x="2686050" y="2754313"/>
          <p14:tracePt t="19576" x="2814638" y="2754313"/>
          <p14:tracePt t="19581" x="2908300" y="2754313"/>
          <p14:tracePt t="19588" x="2987675" y="2759075"/>
          <p14:tracePt t="19596" x="3108325" y="2768600"/>
          <p14:tracePt t="19604" x="3227388" y="2768600"/>
          <p14:tracePt t="19613" x="3306763" y="2789238"/>
          <p14:tracePt t="19615" x="3375025" y="2789238"/>
          <p14:tracePt t="19626" x="3430588" y="2808288"/>
          <p14:tracePt t="19630" x="3489325" y="2819400"/>
          <p14:tracePt t="19637" x="3529013" y="2828925"/>
          <p14:tracePt t="19645" x="3584575" y="2828925"/>
          <p14:tracePt t="19650" x="3613150" y="2833688"/>
          <p14:tracePt t="19658" x="3648075" y="2843213"/>
          <p14:tracePt t="19664" x="3659188" y="2843213"/>
          <p14:tracePt t="19671" x="3687763" y="2847975"/>
          <p14:tracePt t="19679" x="3703638" y="2859088"/>
          <p14:tracePt t="19684" x="3722688" y="2859088"/>
          <p14:tracePt t="19695" x="3743325" y="2859088"/>
          <p14:tracePt t="19698" x="3757613" y="2873375"/>
          <p14:tracePt t="19704" x="3783013" y="2878138"/>
          <p14:tracePt t="19713" x="3813175" y="2887663"/>
          <p14:tracePt t="19720" x="3857625" y="2892425"/>
          <p14:tracePt t="19728" x="3886200" y="2903538"/>
          <p14:tracePt t="19732" x="3916363" y="2908300"/>
          <p14:tracePt t="19743" x="3946525" y="2917825"/>
          <p14:tracePt t="19747" x="3960813" y="2917825"/>
          <p14:tracePt t="19753" x="3981450" y="2917825"/>
          <p14:tracePt t="19763" x="3990975" y="2917825"/>
          <p14:tracePt t="19767" x="4006850" y="2917825"/>
          <p14:tracePt t="19775" x="4021138" y="2917825"/>
          <p14:tracePt t="19780" x="4025900" y="2917825"/>
          <p14:tracePt t="19788" x="4030663" y="2917825"/>
          <p14:tracePt t="21377" x="4040188" y="2922588"/>
          <p14:tracePt t="21383" x="4051300" y="2927350"/>
          <p14:tracePt t="21392" x="4056063" y="2943225"/>
          <p14:tracePt t="21397" x="4060825" y="2943225"/>
          <p14:tracePt t="21404" x="4065588" y="2947988"/>
          <p14:tracePt t="21414" x="4065588" y="2952750"/>
          <p14:tracePt t="21417" x="4070350" y="2952750"/>
          <p14:tracePt t="21427" x="4075113" y="2967038"/>
          <p14:tracePt t="21432" x="4086225" y="2967038"/>
          <p14:tracePt t="21438" x="4090988" y="2971800"/>
          <p14:tracePt t="21446" x="4090988" y="2978150"/>
          <p14:tracePt t="21462" x="4090988" y="2982913"/>
          <p14:tracePt t="21481" x="4090988" y="2987675"/>
          <p14:tracePt t="21496" x="4095750" y="2992438"/>
          <p14:tracePt t="21500" x="4100513" y="2992438"/>
          <p14:tracePt t="21509" x="4105275" y="2997200"/>
          <p14:tracePt t="21514" x="4110038" y="2997200"/>
          <p14:tracePt t="21521" x="4125913" y="2997200"/>
          <p14:tracePt t="21530" x="4135438" y="3006725"/>
          <p14:tracePt t="21535" x="4149725" y="3006725"/>
          <p14:tracePt t="21543" x="4165600" y="3006725"/>
          <p14:tracePt t="21549" x="4175125" y="3011488"/>
          <p14:tracePt t="21554" x="4189413" y="3011488"/>
          <p14:tracePt t="21564" x="4198938" y="3011488"/>
          <p14:tracePt t="21568" x="4210050" y="3011488"/>
          <p14:tracePt t="21582" x="4214813" y="3011488"/>
          <p14:tracePt t="21625" x="4219575" y="3011488"/>
          <p14:tracePt t="21631" x="4224338" y="3011488"/>
          <p14:tracePt t="21646" x="4229100" y="3011488"/>
          <p14:tracePt t="21652" x="4233863" y="3011488"/>
          <p14:tracePt t="21663" x="4238625" y="3006725"/>
          <p14:tracePt t="21666" x="4244975" y="3001963"/>
          <p14:tracePt t="21671" x="4254500" y="2997200"/>
          <p14:tracePt t="21681" x="4264025" y="2982913"/>
          <p14:tracePt t="21685" x="4279900" y="2962275"/>
          <p14:tracePt t="21694" x="4294188" y="2938463"/>
          <p14:tracePt t="21700" x="4329113" y="2913063"/>
          <p14:tracePt t="21710" x="4364038" y="2887663"/>
          <p14:tracePt t="21714" x="4383088" y="2863850"/>
          <p14:tracePt t="21721" x="4408488" y="2843213"/>
          <p14:tracePt t="21729" x="4427538" y="2828925"/>
          <p14:tracePt t="21734" x="4452938" y="2819400"/>
          <p14:tracePt t="21743" x="4467225" y="2813050"/>
          <p14:tracePt t="21749" x="4487863" y="2813050"/>
          <p14:tracePt t="21755" x="4497388" y="2813050"/>
          <p14:tracePt t="21763" x="4511675" y="2813050"/>
          <p14:tracePt t="21769" x="4527550" y="2813050"/>
          <p14:tracePt t="21778" x="4537075" y="2824163"/>
          <p14:tracePt t="21782" x="4546600" y="2828925"/>
          <p14:tracePt t="21788" x="4557713" y="2833688"/>
          <p14:tracePt t="21797" x="4572000" y="2838450"/>
          <p14:tracePt t="21802" x="4586288" y="2847975"/>
          <p14:tracePt t="21813" x="4592638" y="2847975"/>
          <p14:tracePt t="21816" x="4602163" y="2852738"/>
          <p14:tracePt t="21828" x="4616450" y="2859088"/>
          <p14:tracePt t="21832" x="4625975" y="2859088"/>
          <p14:tracePt t="21838" x="4651375" y="2859088"/>
          <p14:tracePt t="21846" x="4660900" y="2859088"/>
          <p14:tracePt t="21850" x="4676775" y="2859088"/>
          <p14:tracePt t="21860" x="4681538" y="2859088"/>
          <p14:tracePt t="21865" x="4686300" y="2859088"/>
          <p14:tracePt t="21871" x="4700588" y="2859088"/>
          <p14:tracePt t="21885" x="4711700" y="2859088"/>
          <p14:tracePt t="21893" x="4716463" y="2859088"/>
          <p14:tracePt t="21923" x="4735513" y="2847975"/>
          <p14:tracePt t="21939" x="4745038" y="2838450"/>
          <p14:tracePt t="21953" x="4745038" y="2833688"/>
          <p14:tracePt t="21975" x="4745038" y="2813050"/>
          <p14:tracePt t="21988" x="4745038" y="2803525"/>
          <p14:tracePt t="21991" x="4745038" y="2794000"/>
          <p14:tracePt t="22003" x="4740275" y="2784475"/>
          <p14:tracePt t="22012" x="4730750" y="2784475"/>
          <p14:tracePt t="22018" x="4725988" y="2779713"/>
          <p14:tracePt t="22032" x="4721225" y="2779713"/>
          <p14:tracePt t="22036" x="4716463" y="2779713"/>
          <p14:tracePt t="22045" x="4705350" y="2779713"/>
          <p14:tracePt t="22062" x="4695825" y="2779713"/>
          <p14:tracePt t="22073" x="4691063" y="2779713"/>
          <p14:tracePt t="22079" x="4686300" y="2779713"/>
          <p14:tracePt t="22087" x="4681538" y="2779713"/>
          <p14:tracePt t="22101" x="4676775" y="2779713"/>
          <p14:tracePt t="22105" x="4672013" y="2779713"/>
          <p14:tracePt t="22148" x="4672013" y="2784475"/>
          <p14:tracePt t="22154" x="4665663" y="2789238"/>
          <p14:tracePt t="22163" x="4665663" y="2803525"/>
          <p14:tracePt t="22167" x="4656138" y="2808288"/>
          <p14:tracePt t="22175" x="4656138" y="2819400"/>
          <p14:tracePt t="22181" x="4656138" y="2824163"/>
          <p14:tracePt t="22188" x="4656138" y="2838450"/>
          <p14:tracePt t="22197" x="4656138" y="2843213"/>
          <p14:tracePt t="22201" x="4656138" y="2847975"/>
          <p14:tracePt t="22213" x="4656138" y="2852738"/>
          <p14:tracePt t="22216" x="4656138" y="2859088"/>
          <p14:tracePt t="22230" x="4656138" y="2863850"/>
          <p14:tracePt t="22238" x="4656138" y="2873375"/>
          <p14:tracePt t="22259" x="4656138" y="2878138"/>
          <p14:tracePt t="22280" x="4656138" y="2882900"/>
          <p14:tracePt t="22303" x="4656138" y="2887663"/>
          <p14:tracePt t="22318" x="4656138" y="2892425"/>
          <p14:tracePt t="22320" x="4656138" y="2898775"/>
          <p14:tracePt t="22330" x="4656138" y="2903538"/>
          <p14:tracePt t="22335" x="4656138" y="2908300"/>
          <p14:tracePt t="22339" x="4656138" y="2917825"/>
          <p14:tracePt t="22348" x="4656138" y="2922588"/>
          <p14:tracePt t="22352" x="4656138" y="2927350"/>
          <p14:tracePt t="22366" x="4656138" y="2932113"/>
          <p14:tracePt t="22374" x="4656138" y="2938463"/>
          <p14:tracePt t="22388" x="4656138" y="2943225"/>
          <p14:tracePt t="22396" x="4656138" y="2947988"/>
          <p14:tracePt t="23194" x="4586288" y="2947988"/>
          <p14:tracePt t="23203" x="4467225" y="2971800"/>
          <p14:tracePt t="23209" x="4408488" y="2992438"/>
          <p14:tracePt t="23215" x="4329113" y="3011488"/>
          <p14:tracePt t="23220" x="4219575" y="3041650"/>
          <p14:tracePt t="23231" x="4110038" y="3076575"/>
          <p14:tracePt t="23235" x="4000500" y="3097213"/>
          <p14:tracePt t="23240" x="3916363" y="3130550"/>
          <p14:tracePt t="23251" x="3862388" y="3160713"/>
          <p14:tracePt t="23253" x="3787775" y="3190875"/>
          <p14:tracePt t="23265" x="3694113" y="3221038"/>
          <p14:tracePt t="23267" x="3633788" y="3249613"/>
          <p14:tracePt t="23279" x="3589338" y="3279775"/>
          <p14:tracePt t="23283" x="3529013" y="3295650"/>
          <p14:tracePt t="23287" x="3475038" y="3314700"/>
          <p14:tracePt t="23297" x="3444875" y="3324225"/>
          <p14:tracePt t="23301" x="3421063" y="3328988"/>
          <p14:tracePt t="23310" x="3400425" y="3328988"/>
          <p14:tracePt t="23315" x="3370263" y="3340100"/>
          <p14:tracePt t="23336" x="3335338" y="3344863"/>
          <p14:tracePt t="23347" x="3316288" y="3344863"/>
          <p14:tracePt t="23356" x="3311525" y="3349625"/>
          <p14:tracePt t="23366" x="3300413" y="3354388"/>
          <p14:tracePt t="23372" x="3295650" y="3354388"/>
          <p14:tracePt t="23383" x="3281363" y="3354388"/>
          <p14:tracePt t="23387" x="3271838" y="3363913"/>
          <p14:tracePt t="23395" x="3255963" y="3368675"/>
          <p14:tracePt t="23402" x="3241675" y="3368675"/>
          <p14:tracePt t="23406" x="3232150" y="3379788"/>
          <p14:tracePt t="23414" x="3216275" y="3384550"/>
          <p14:tracePt t="23418" x="3201988" y="3384550"/>
          <p14:tracePt t="23428" x="3192463" y="3384550"/>
          <p14:tracePt t="23433" x="3176588" y="3389313"/>
          <p14:tracePt t="23444" x="3162300" y="3398838"/>
          <p14:tracePt t="23451" x="3141663" y="3398838"/>
          <p14:tracePt t="23462" x="3073400" y="3414713"/>
          <p14:tracePt t="23474" x="3013075" y="3433763"/>
          <p14:tracePt t="23478" x="2982913" y="3438525"/>
          <p14:tracePt t="23484" x="2938463" y="3449638"/>
          <p14:tracePt t="23490" x="2898775" y="3459163"/>
          <p14:tracePt t="23499" x="2854325" y="3463925"/>
          <p14:tracePt t="23502" x="2809875" y="3473450"/>
          <p14:tracePt t="23510" x="2755900" y="3482975"/>
          <p14:tracePt t="23516" x="2686050" y="3494088"/>
          <p14:tracePt t="23522" x="2620963" y="3494088"/>
          <p14:tracePt t="23536" x="2576513" y="3503613"/>
          <p14:tracePt t="23541" x="2546350" y="3508375"/>
          <p14:tracePt t="23554" x="2471738" y="3517900"/>
          <p14:tracePt t="23561" x="2432050" y="3529013"/>
          <p14:tracePt t="23567" x="2401888" y="3529013"/>
          <p14:tracePt t="23575" x="2373313" y="3533775"/>
          <p14:tracePt t="23578" x="2347913" y="3543300"/>
          <p14:tracePt t="23583" x="2328863" y="3543300"/>
          <p14:tracePt t="23590" x="2312988" y="3543300"/>
          <p14:tracePt t="23600" x="2308225" y="3543300"/>
          <p14:tracePt t="23615" x="2303463" y="3543300"/>
          <p14:tracePt t="23618" x="2298700" y="3543300"/>
          <p14:tracePt t="24426" x="2308225" y="3538538"/>
          <p14:tracePt t="24437" x="2317750" y="3529013"/>
          <p14:tracePt t="24445" x="2328863" y="3522663"/>
          <p14:tracePt t="24455" x="2333625" y="3517900"/>
          <p14:tracePt t="24459" x="2343150" y="3513138"/>
          <p14:tracePt t="24463" x="2352675" y="3503613"/>
          <p14:tracePt t="24470" x="2352675" y="3498850"/>
          <p14:tracePt t="24483" x="2357438" y="3498850"/>
          <p14:tracePt t="24485" x="2362200" y="3494088"/>
          <p14:tracePt t="24492" x="2368550" y="3489325"/>
          <p14:tracePt t="24499" x="2378075" y="3489325"/>
          <p14:tracePt t="24506" x="2378075" y="3482975"/>
          <p14:tracePt t="24521" x="2382838" y="3478213"/>
          <p14:tracePt t="24545" x="2387600" y="3478213"/>
          <p14:tracePt t="24562" x="2387600" y="3468688"/>
          <p14:tracePt t="24572" x="2392363" y="3463925"/>
          <p14:tracePt t="24577" x="2397125" y="3463925"/>
          <p14:tracePt t="24586" x="2397125" y="3459163"/>
          <p14:tracePt t="24589" x="2401888" y="3454400"/>
          <p14:tracePt t="24600" x="2408238" y="3454400"/>
          <p14:tracePt t="24603" x="2417763" y="3449638"/>
          <p14:tracePt t="24611" x="2422525" y="3443288"/>
          <p14:tracePt t="24617" x="2427288" y="3438525"/>
          <p14:tracePt t="24623" x="2432050" y="3438525"/>
          <p14:tracePt t="24635" x="2432050" y="3429000"/>
          <p14:tracePt t="24656" x="2436813" y="3424238"/>
          <p14:tracePt t="24682" x="2443163" y="3419475"/>
          <p14:tracePt t="24690" x="2443163" y="3414713"/>
          <p14:tracePt t="24704" x="2447925" y="3414713"/>
          <p14:tracePt t="24713" x="2457450" y="3408363"/>
          <p14:tracePt t="24729" x="2457450" y="3403600"/>
          <p14:tracePt t="24733" x="2462213" y="3403600"/>
          <p14:tracePt t="24741" x="2462213" y="3389313"/>
          <p14:tracePt t="24750" x="2466975" y="3389313"/>
          <p14:tracePt t="24752" x="2466975" y="3384550"/>
          <p14:tracePt t="24763" x="2466975" y="3379788"/>
          <p14:tracePt t="24768" x="2471738" y="3375025"/>
          <p14:tracePt t="24782" x="2471738" y="3368675"/>
          <p14:tracePt t="24791" x="2476500" y="3354388"/>
          <p14:tracePt t="24813" x="2492375" y="3309938"/>
          <p14:tracePt t="24817" x="2492375" y="3305175"/>
          <p14:tracePt t="24832" x="2492375" y="3289300"/>
          <p14:tracePt t="24836" x="2492375" y="3284538"/>
          <p14:tracePt t="24843" x="2492375" y="3275013"/>
          <p14:tracePt t="24852" x="2492375" y="3270250"/>
          <p14:tracePt t="24856" x="2492375" y="3265488"/>
          <p14:tracePt t="24865" x="2492375" y="3260725"/>
          <p14:tracePt t="24880" x="2492375" y="3255963"/>
          <p14:tracePt t="24884" x="2492375" y="3249613"/>
          <p14:tracePt t="24890" x="2492375" y="3244850"/>
          <p14:tracePt t="24900" x="2492375" y="3240088"/>
          <p14:tracePt t="24914" x="2492375" y="3221038"/>
          <p14:tracePt t="24926" x="2492375" y="3216275"/>
          <p14:tracePt t="24934" x="2492375" y="3190875"/>
          <p14:tracePt t="24948" x="2492375" y="3155950"/>
          <p14:tracePt t="24956" x="2492375" y="3141663"/>
          <p14:tracePt t="24960" x="2492375" y="3130550"/>
          <p14:tracePt t="24970" x="2487613" y="3116263"/>
          <p14:tracePt t="24974" x="2482850" y="3101975"/>
          <p14:tracePt t="24982" x="2482850" y="3097213"/>
          <p14:tracePt t="24988" x="2476500" y="3086100"/>
          <p14:tracePt t="24995" x="2466975" y="3071813"/>
          <p14:tracePt t="25004" x="2466975" y="3057525"/>
          <p14:tracePt t="25009" x="2462213" y="3051175"/>
          <p14:tracePt t="25018" x="2457450" y="3046413"/>
          <p14:tracePt t="25021" x="2457450" y="3036888"/>
          <p14:tracePt t="25031" x="2452688" y="3032125"/>
          <p14:tracePt t="25035" x="2447925" y="3027363"/>
          <p14:tracePt t="25044" x="2447925" y="3017838"/>
          <p14:tracePt t="25049" x="2443163" y="3011488"/>
          <p14:tracePt t="25056" x="2436813" y="3011488"/>
          <p14:tracePt t="25065" x="2427288" y="3006725"/>
          <p14:tracePt t="25069" x="2422525" y="3001963"/>
          <p14:tracePt t="25080" x="2417763" y="3001963"/>
          <p14:tracePt t="25084" x="2413000" y="2997200"/>
          <p14:tracePt t="25090" x="2397125" y="2992438"/>
          <p14:tracePt t="25101" x="2392363" y="2982913"/>
          <p14:tracePt t="25107" x="2387600" y="2978150"/>
          <p14:tracePt t="25119" x="2378075" y="2967038"/>
          <p14:tracePt t="25125" x="2362200" y="2967038"/>
          <p14:tracePt t="25135" x="2338388" y="2952750"/>
          <p14:tracePt t="25143" x="2322513" y="2947988"/>
          <p14:tracePt t="25151" x="2308225" y="2938463"/>
          <p14:tracePt t="25154" x="2298700" y="2938463"/>
          <p14:tracePt t="25159" x="2293938" y="2932113"/>
          <p14:tracePt t="25171" x="2282825" y="2927350"/>
          <p14:tracePt t="25174" x="2273300" y="2927350"/>
          <p14:tracePt t="25186" x="2259013" y="2922588"/>
          <p14:tracePt t="25187" x="2249488" y="2913063"/>
          <p14:tracePt t="25196" x="2233613" y="2913063"/>
          <p14:tracePt t="25201" x="2228850" y="2913063"/>
          <p14:tracePt t="25207" x="2224088" y="2913063"/>
          <p14:tracePt t="25217" x="2209800" y="2913063"/>
          <p14:tracePt t="25220" x="2203450" y="2913063"/>
          <p14:tracePt t="25229" x="2198688" y="2913063"/>
          <p14:tracePt t="25234" x="2189163" y="2913063"/>
          <p14:tracePt t="25247" x="2174875" y="2913063"/>
          <p14:tracePt t="25259" x="2159000" y="2913063"/>
          <p14:tracePt t="25274" x="2114550" y="2913063"/>
          <p14:tracePt t="25279" x="2095500" y="2913063"/>
          <p14:tracePt t="25288" x="2070100" y="2908300"/>
          <p14:tracePt t="25295" x="2049463" y="2908300"/>
          <p14:tracePt t="25304" x="2009775" y="2908300"/>
          <p14:tracePt t="25316" x="1995488" y="2908300"/>
          <p14:tracePt t="25319" x="1976438" y="2908300"/>
          <p14:tracePt t="25324" x="1951038" y="2908300"/>
          <p14:tracePt t="25333" x="1941513" y="2908300"/>
          <p14:tracePt t="25337" x="1925638" y="2908300"/>
          <p14:tracePt t="25348" x="1916113" y="2908300"/>
          <p14:tracePt t="25352" x="1906588" y="2913063"/>
          <p14:tracePt t="25362" x="1901825" y="2917825"/>
          <p14:tracePt t="25368" x="1897063" y="2917825"/>
          <p14:tracePt t="25373" x="1890713" y="2917825"/>
          <p14:tracePt t="25383" x="1885950" y="2917825"/>
          <p14:tracePt t="25388" x="1881188" y="2922588"/>
          <p14:tracePt t="25393" x="1881188" y="2932113"/>
          <p14:tracePt t="25402" x="1866900" y="2932113"/>
          <p14:tracePt t="25408" x="1857375" y="2938463"/>
          <p14:tracePt t="25417" x="1841500" y="2943225"/>
          <p14:tracePt t="25420" x="1827213" y="2957513"/>
          <p14:tracePt t="25429" x="1811338" y="2971800"/>
          <p14:tracePt t="25435" x="1782763" y="2987675"/>
          <p14:tracePt t="25440" x="1766888" y="3001963"/>
          <p14:tracePt t="25449" x="1743075" y="3017838"/>
          <p14:tracePt t="25454" x="1722438" y="3032125"/>
          <p14:tracePt t="25464" x="1708150" y="3036888"/>
          <p14:tracePt t="25468" x="1697038" y="3046413"/>
          <p14:tracePt t="25474" x="1687513" y="3062288"/>
          <p14:tracePt t="25486" x="1682750" y="3067050"/>
          <p14:tracePt t="25499" x="1673225" y="3076575"/>
          <p14:tracePt t="25512" x="1657350" y="3081338"/>
          <p14:tracePt t="25535" x="1647825" y="3090863"/>
          <p14:tracePt t="25539" x="1647825" y="3101975"/>
          <p14:tracePt t="25547" x="1643063" y="3106738"/>
          <p14:tracePt t="25551" x="1638300" y="3116263"/>
          <p14:tracePt t="25558" x="1638300" y="3141663"/>
          <p14:tracePt t="25568" x="1628775" y="3160713"/>
          <p14:tracePt t="25571" x="1624013" y="3176588"/>
          <p14:tracePt t="25580" x="1624013" y="3186113"/>
          <p14:tracePt t="25585" x="1612900" y="3200400"/>
          <p14:tracePt t="25601" x="1608138" y="3209925"/>
          <p14:tracePt t="25613" x="1603375" y="3216275"/>
          <p14:tracePt t="25624" x="1603375" y="3221038"/>
          <p14:tracePt t="25633" x="1603375" y="3230563"/>
          <p14:tracePt t="25641" x="1603375" y="3235325"/>
          <p14:tracePt t="25651" x="1603375" y="3240088"/>
          <p14:tracePt t="25654" x="1603375" y="3244850"/>
          <p14:tracePt t="25664" x="1603375" y="3249613"/>
          <p14:tracePt t="25668" x="1603375" y="3255963"/>
          <p14:tracePt t="25684" x="1603375" y="3270250"/>
          <p14:tracePt t="25688" x="1603375" y="3275013"/>
          <p14:tracePt t="25696" x="1603375" y="3279775"/>
          <p14:tracePt t="25701" x="1603375" y="3284538"/>
          <p14:tracePt t="25719" x="1617663" y="3305175"/>
          <p14:tracePt t="25732" x="1617663" y="3309938"/>
          <p14:tracePt t="25735" x="1628775" y="3314700"/>
          <p14:tracePt t="25747" x="1643063" y="3344863"/>
          <p14:tracePt t="25759" x="1652588" y="3359150"/>
          <p14:tracePt t="25764" x="1663700" y="3363913"/>
          <p14:tracePt t="25770" x="1668463" y="3379788"/>
          <p14:tracePt t="25779" x="1673225" y="3384550"/>
          <p14:tracePt t="25785" x="1677988" y="3389313"/>
          <p14:tracePt t="25811" x="1692275" y="3408363"/>
          <p14:tracePt t="25814" x="1708150" y="3433763"/>
          <p14:tracePt t="25824" x="1712913" y="3449638"/>
          <p14:tracePt t="25829" x="1727200" y="3463925"/>
          <p14:tracePt t="25833" x="1731963" y="3478213"/>
          <p14:tracePt t="25841" x="1747838" y="3494088"/>
          <p14:tracePt t="25850" x="1752600" y="3498850"/>
          <p14:tracePt t="25853" x="1757363" y="3503613"/>
          <p14:tracePt t="25862" x="1771650" y="3513138"/>
          <p14:tracePt t="25867" x="1776413" y="3522663"/>
          <p14:tracePt t="25874" x="1782763" y="3529013"/>
          <p14:tracePt t="25887" x="1797050" y="3533775"/>
          <p14:tracePt t="25896" x="1797050" y="3538538"/>
          <p14:tracePt t="25901" x="1801813" y="3538538"/>
          <p14:tracePt t="25924" x="1811338" y="3548063"/>
          <p14:tracePt t="25937" x="1831975" y="3548063"/>
          <p14:tracePt t="25940" x="1836738" y="3548063"/>
          <p14:tracePt t="25948" x="1846263" y="3557588"/>
          <p14:tracePt t="25960" x="1881188" y="3562350"/>
          <p14:tracePt t="25969" x="1901825" y="3562350"/>
          <p14:tracePt t="25977" x="1936750" y="3562350"/>
          <p14:tracePt t="25984" x="1951038" y="3562350"/>
          <p14:tracePt t="25991" x="1960563" y="3562350"/>
          <p14:tracePt t="26001" x="1976438" y="3562350"/>
          <p14:tracePt t="26004" x="1985963" y="3562350"/>
          <p14:tracePt t="26016" x="2000250" y="3562350"/>
          <p14:tracePt t="26019" x="2016125" y="3562350"/>
          <p14:tracePt t="26024" x="2025650" y="3562350"/>
          <p14:tracePt t="26033" x="2039938" y="3562350"/>
          <p14:tracePt t="26043" x="2049463" y="3562350"/>
          <p14:tracePt t="26059" x="2055813" y="3562350"/>
          <p14:tracePt t="26070" x="2079625" y="3562350"/>
          <p14:tracePt t="26089" x="2105025" y="3562350"/>
          <p14:tracePt t="26101" x="2109788" y="3557588"/>
          <p14:tracePt t="26102" x="2119313" y="3557588"/>
          <p14:tracePt t="26109" x="2135188" y="3557588"/>
          <p14:tracePt t="26119" x="2149475" y="3548063"/>
          <p14:tracePt t="26122" x="2154238" y="3548063"/>
          <p14:tracePt t="26132" x="2159000" y="3548063"/>
          <p14:tracePt t="26135" x="2170113" y="3543300"/>
          <p14:tracePt t="26141" x="2184400" y="3543300"/>
          <p14:tracePt t="26151" x="2198688" y="3538538"/>
          <p14:tracePt t="26155" x="2209800" y="3538538"/>
          <p14:tracePt t="26164" x="2214563" y="3533775"/>
          <p14:tracePt t="26169" x="2224088" y="3533775"/>
          <p14:tracePt t="26178" x="2233613" y="3522663"/>
          <p14:tracePt t="26184" x="2249488" y="3517900"/>
          <p14:tracePt t="26191" x="2254250" y="3517900"/>
          <p14:tracePt t="26200" x="2259013" y="3517900"/>
          <p14:tracePt t="26203" x="2273300" y="3513138"/>
          <p14:tracePt t="26214" x="2282825" y="3503613"/>
          <p14:tracePt t="26218" x="2289175" y="3503613"/>
          <p14:tracePt t="26224" x="2298700" y="3498850"/>
          <p14:tracePt t="26235" x="2308225" y="3494088"/>
          <p14:tracePt t="26248" x="2312988" y="3478213"/>
          <p14:tracePt t="26263" x="2328863" y="3468688"/>
          <p14:tracePt t="26279" x="2333625" y="3463925"/>
          <p14:tracePt t="26282" x="2343150" y="3449638"/>
          <p14:tracePt t="26293" x="2343150" y="3438525"/>
          <p14:tracePt t="26298" x="2347913" y="3433763"/>
          <p14:tracePt t="26301" x="2357438" y="3429000"/>
          <p14:tracePt t="26307" x="2357438" y="3414713"/>
          <p14:tracePt t="26319" x="2362200" y="3414713"/>
          <p14:tracePt t="26322" x="2368550" y="3403600"/>
          <p14:tracePt t="26330" x="2368550" y="3398838"/>
          <p14:tracePt t="26335" x="2373313" y="3389313"/>
          <p14:tracePt t="26341" x="2378075" y="3384550"/>
          <p14:tracePt t="26350" x="2382838" y="3379788"/>
          <p14:tracePt t="26358" x="2392363" y="3368675"/>
          <p14:tracePt t="26365" x="2401888" y="3359150"/>
          <p14:tracePt t="26375" x="2408238" y="3354388"/>
          <p14:tracePt t="26383" x="2417763" y="3354388"/>
          <p14:tracePt t="26391" x="2422525" y="3349625"/>
          <p14:tracePt t="26393" x="2427288" y="3344863"/>
          <p14:tracePt t="26406" x="2432050" y="3340100"/>
          <p14:tracePt t="26413" x="2436813" y="3335338"/>
          <p14:tracePt t="26420" x="2443163" y="3335338"/>
          <p14:tracePt t="26424" x="2452688" y="3319463"/>
          <p14:tracePt t="26434" x="2462213" y="3305175"/>
          <p14:tracePt t="26449" x="2471738" y="3300413"/>
          <p14:tracePt t="33626" x="2471738" y="3328988"/>
          <p14:tracePt t="33633" x="2466975" y="3359150"/>
          <p14:tracePt t="33639" x="2457450" y="3384550"/>
          <p14:tracePt t="33647" x="2457450" y="3403600"/>
          <p14:tracePt t="33656" x="2457450" y="3424238"/>
          <p14:tracePt t="33660" x="2457450" y="3438525"/>
          <p14:tracePt t="33669" x="2457450" y="3443288"/>
          <p14:tracePt t="33674" x="2457450" y="3454400"/>
          <p14:tracePt t="33680" x="2457450" y="3463925"/>
          <p14:tracePt t="33689" x="2457450" y="3468688"/>
          <p14:tracePt t="33694" x="2466975" y="3478213"/>
          <p14:tracePt t="33705" x="2482850" y="3494088"/>
          <p14:tracePt t="33707" x="2506663" y="3517900"/>
          <p14:tracePt t="33717" x="2536825" y="3533775"/>
          <p14:tracePt t="33723" x="2581275" y="3552825"/>
          <p14:tracePt t="33730" x="2635250" y="3557588"/>
          <p14:tracePt t="33738" x="2695575" y="3578225"/>
          <p14:tracePt t="33743" x="2735263" y="3578225"/>
          <p14:tracePt t="33751" x="2779713" y="3587750"/>
          <p14:tracePt t="33756" x="2819400" y="3587750"/>
          <p14:tracePt t="33763" x="2889250" y="3587750"/>
          <p14:tracePt t="33772" x="2978150" y="3582988"/>
          <p14:tracePt t="33776" x="3073400" y="3582988"/>
          <p14:tracePt t="33788" x="3167063" y="3573463"/>
          <p14:tracePt t="33791" x="3236913" y="3562350"/>
          <p14:tracePt t="33799" x="3276600" y="3562350"/>
          <p14:tracePt t="33806" x="3316288" y="3562350"/>
          <p14:tracePt t="33811" x="3360738" y="3552825"/>
          <p14:tracePt t="33820" x="3381375" y="3552825"/>
          <p14:tracePt t="33824" x="3395663" y="3552825"/>
          <p14:tracePt t="33833" x="3405188" y="3552825"/>
          <p14:tracePt t="33840" x="3421063" y="3552825"/>
          <p14:tracePt t="33846" x="3425825" y="3552825"/>
          <p14:tracePt t="33856" x="3430588" y="3552825"/>
          <p14:tracePt t="33868" x="3435350" y="3552825"/>
          <p14:tracePt t="34226" x="3470275" y="3548063"/>
          <p14:tracePt t="34235" x="3505200" y="3538538"/>
          <p14:tracePt t="34241" x="3533775" y="3533775"/>
          <p14:tracePt t="34255" x="3579813" y="3508375"/>
          <p14:tracePt t="34267" x="3598863" y="3503613"/>
          <p14:tracePt t="34273" x="3613150" y="3503613"/>
          <p14:tracePt t="34282" x="3633788" y="3489325"/>
          <p14:tracePt t="34287" x="3638550" y="3489325"/>
          <p14:tracePt t="34298" x="3648075" y="3482975"/>
          <p14:tracePt t="34301" x="3648075" y="3478213"/>
          <p14:tracePt t="34307" x="3663950" y="3478213"/>
          <p14:tracePt t="34314" x="3668713" y="3478213"/>
          <p14:tracePt t="34323" x="3673475" y="3473450"/>
          <p14:tracePt t="34326" x="3694113" y="3463925"/>
          <p14:tracePt t="34336" x="3713163" y="3459163"/>
          <p14:tracePt t="34341" x="3743325" y="3449638"/>
          <p14:tracePt t="34347" x="3802063" y="3429000"/>
          <p14:tracePt t="34355" x="3857625" y="3424238"/>
          <p14:tracePt t="34360" x="3902075" y="3414713"/>
          <p14:tracePt t="34370" x="3941763" y="3403600"/>
          <p14:tracePt t="34382" x="3976688" y="3398838"/>
          <p14:tracePt t="34387" x="4006850" y="3398838"/>
          <p14:tracePt t="34404" x="4035425" y="3389313"/>
          <p14:tracePt t="34418" x="4040188" y="3389313"/>
          <p14:tracePt t="34426" x="4046538" y="3389313"/>
          <p14:tracePt t="34790" x="4056063" y="3363913"/>
          <p14:tracePt t="34801" x="4060825" y="3340100"/>
          <p14:tracePt t="34805" x="4060825" y="3319463"/>
          <p14:tracePt t="34809" x="4060825" y="3309938"/>
          <p14:tracePt t="34815" x="4065588" y="3295650"/>
          <p14:tracePt t="34827" x="4075113" y="3289300"/>
          <p14:tracePt t="34830" x="4075113" y="3284538"/>
          <p14:tracePt t="34836" x="4075113" y="3270250"/>
          <p14:tracePt t="34854" x="4075113" y="3265488"/>
          <p14:tracePt t="34858" x="4079875" y="3255963"/>
          <p14:tracePt t="34863" x="4079875" y="3244850"/>
          <p14:tracePt t="34871" x="4086225" y="3240088"/>
          <p14:tracePt t="34876" x="4086225" y="3230563"/>
          <p14:tracePt t="34885" x="4090988" y="3200400"/>
          <p14:tracePt t="34890" x="4100513" y="3176588"/>
          <p14:tracePt t="34897" x="4100513" y="3125788"/>
          <p14:tracePt t="34907" x="4110038" y="3097213"/>
          <p14:tracePt t="34911" x="4114800" y="3067050"/>
          <p14:tracePt t="34921" x="4114800" y="3046413"/>
          <p14:tracePt t="34927" x="4114800" y="3032125"/>
          <p14:tracePt t="34932" x="4114800" y="3027363"/>
          <p14:tracePt t="34940" x="4114800" y="3022600"/>
          <p14:tracePt t="34957" x="4114800" y="3017838"/>
          <p14:tracePt t="34971" x="4119563" y="3006725"/>
          <p14:tracePt t="34981" x="4125913" y="3006725"/>
          <p14:tracePt t="34992" x="4125913" y="2997200"/>
          <p14:tracePt t="35001" x="4125913" y="2992438"/>
          <p14:tracePt t="35006" x="4125913" y="2987675"/>
          <p14:tracePt t="35020" x="4125913" y="2978150"/>
          <p14:tracePt t="35039" x="4125913" y="2962275"/>
          <p14:tracePt t="35052" x="4125913" y="2957513"/>
          <p14:tracePt t="35060" x="4125913" y="2952750"/>
          <p14:tracePt t="35073" x="4125913" y="2947988"/>
          <p14:tracePt t="35077" x="4119563" y="2943225"/>
          <p14:tracePt t="35088" x="4114800" y="2938463"/>
          <p14:tracePt t="35092" x="4110038" y="2932113"/>
          <p14:tracePt t="35097" x="4095750" y="2922588"/>
          <p14:tracePt t="35108" x="4090988" y="2917825"/>
          <p14:tracePt t="35110" x="4086225" y="2913063"/>
          <p14:tracePt t="35120" x="4070350" y="2908300"/>
          <p14:tracePt t="35125" x="4065588" y="2908300"/>
          <p14:tracePt t="35131" x="4060825" y="2892425"/>
          <p14:tracePt t="35142" x="4056063" y="2892425"/>
          <p14:tracePt t="35146" x="4051300" y="2892425"/>
          <p14:tracePt t="35161" x="4046538" y="2892425"/>
          <p14:tracePt t="35166" x="4040188" y="2892425"/>
          <p14:tracePt t="35182" x="4030663" y="2892425"/>
          <p14:tracePt t="35190" x="4025900" y="2892425"/>
          <p14:tracePt t="35200" x="4021138" y="2892425"/>
          <p14:tracePt t="35210" x="4016375" y="2892425"/>
          <p14:tracePt t="35215" x="4016375" y="2903538"/>
          <p14:tracePt t="35223" x="4016375" y="2908300"/>
          <p14:tracePt t="35227" x="4016375" y="2917825"/>
          <p14:tracePt t="35238" x="4016375" y="2932113"/>
          <p14:tracePt t="35243" x="4016375" y="2938463"/>
          <p14:tracePt t="35248" x="4016375" y="2947988"/>
          <p14:tracePt t="35259" x="4016375" y="2962275"/>
          <p14:tracePt t="35262" x="4025900" y="2967038"/>
          <p14:tracePt t="35273" x="4025900" y="2971800"/>
          <p14:tracePt t="35276" x="4030663" y="2978150"/>
          <p14:tracePt t="35284" x="4035425" y="2987675"/>
          <p14:tracePt t="35297" x="4040188" y="2992438"/>
          <p14:tracePt t="35311" x="4046538" y="2992438"/>
          <p14:tracePt t="35322" x="4051300" y="2992438"/>
          <p14:tracePt t="35332" x="4056063" y="2992438"/>
          <p14:tracePt t="35339" x="4070350" y="2992438"/>
          <p14:tracePt t="35353" x="4086225" y="2971800"/>
          <p14:tracePt t="35367" x="4090988" y="2952750"/>
          <p14:tracePt t="35376" x="4100513" y="2947988"/>
          <p14:tracePt t="35381" x="4100513" y="2943225"/>
          <p14:tracePt t="35388" x="4100513" y="2932113"/>
          <p14:tracePt t="35393" x="4095750" y="2922588"/>
          <p14:tracePt t="35403" x="4095750" y="2917825"/>
          <p14:tracePt t="35409" x="4090988" y="2917825"/>
          <p14:tracePt t="35414" x="4086225" y="2917825"/>
          <p14:tracePt t="35429" x="4079875" y="2917825"/>
          <p14:tracePt t="35443" x="4075113" y="2917825"/>
          <p14:tracePt t="35455" x="4065588" y="2917825"/>
          <p14:tracePt t="35477" x="4056063" y="2917825"/>
          <p14:tracePt t="35483" x="4051300" y="2917825"/>
          <p14:tracePt t="35492" x="4046538" y="2927350"/>
          <p14:tracePt t="35496" x="4040188" y="2927350"/>
          <p14:tracePt t="35508" x="4035425" y="2932113"/>
          <p14:tracePt t="35510" x="4030663" y="2938463"/>
          <p14:tracePt t="35525" x="4025900" y="2943225"/>
          <p14:tracePt t="35531" x="4021138" y="2943225"/>
          <p14:tracePt t="35543" x="4011613" y="2947988"/>
          <p14:tracePt t="35552" x="4006850" y="2947988"/>
          <p14:tracePt t="35591" x="4006850" y="2952750"/>
          <p14:tracePt t="35599" x="4006850" y="2957513"/>
          <p14:tracePt t="36049" x="4046538" y="2957513"/>
          <p14:tracePt t="36058" x="4114800" y="2943225"/>
          <p14:tracePt t="36069" x="4249738" y="2932113"/>
          <p14:tracePt t="36076" x="4303713" y="2932113"/>
          <p14:tracePt t="36103" x="4373563" y="2938463"/>
          <p14:tracePt t="36107" x="4457700" y="2938463"/>
          <p14:tracePt t="36109" x="4487863" y="2947988"/>
          <p14:tracePt t="36115" x="4518025" y="2952750"/>
          <p14:tracePt t="36127" x="4541838" y="2952750"/>
          <p14:tracePt t="36129" x="4562475" y="2952750"/>
          <p14:tracePt t="36138" x="4581525" y="2962275"/>
          <p14:tracePt t="36143" x="4606925" y="2967038"/>
          <p14:tracePt t="36149" x="4625975" y="2967038"/>
          <p14:tracePt t="36157" x="4646613" y="2978150"/>
          <p14:tracePt t="36162" x="4660900" y="2982913"/>
          <p14:tracePt t="36173" x="4681538" y="2982913"/>
          <p14:tracePt t="36176" x="4705350" y="2997200"/>
          <p14:tracePt t="36187" x="4716463" y="3001963"/>
          <p14:tracePt t="36192" x="4740275" y="3011488"/>
          <p14:tracePt t="36198" x="4760913" y="3027363"/>
          <p14:tracePt t="36205" x="4775200" y="3032125"/>
          <p14:tracePt t="36213" x="4795838" y="3041650"/>
          <p14:tracePt t="36222" x="4810125" y="3051175"/>
          <p14:tracePt t="36233" x="4824413" y="3062288"/>
          <p14:tracePt t="36239" x="4845050" y="3067050"/>
          <p14:tracePt t="36253" x="4854575" y="3076575"/>
          <p14:tracePt t="36267" x="4854575" y="3081338"/>
          <p14:tracePt t="36272" x="4854575" y="3086100"/>
          <p14:tracePt t="36289" x="4854575" y="3097213"/>
          <p14:tracePt t="36298" x="4854575" y="3101975"/>
          <p14:tracePt t="36626" x="4819650" y="3146425"/>
          <p14:tracePt t="36636" x="4795838" y="3181350"/>
          <p14:tracePt t="36640" x="4770438" y="3216275"/>
          <p14:tracePt t="36645" x="4756150" y="3240088"/>
          <p14:tracePt t="36656" x="4745038" y="3260725"/>
          <p14:tracePt t="36662" x="4730750" y="3275013"/>
          <p14:tracePt t="36675" x="4721225" y="3295650"/>
          <p14:tracePt t="36682" x="4721225" y="3300413"/>
          <p14:tracePt t="36687" x="4716463" y="3305175"/>
          <p14:tracePt t="36698" x="4711700" y="3305175"/>
          <p14:tracePt t="36699" x="4711700" y="3309938"/>
          <p14:tracePt t="36706" x="4711700" y="3314700"/>
          <p14:tracePt t="36713" x="4700588" y="3319463"/>
          <p14:tracePt t="36723" x="4695825" y="3324225"/>
          <p14:tracePt t="36736" x="4695825" y="3340100"/>
          <p14:tracePt t="36753" x="4695825" y="3349625"/>
          <p14:tracePt t="36759" x="4695825" y="3354388"/>
          <p14:tracePt t="36768" x="4695825" y="3375025"/>
          <p14:tracePt t="36781" x="4695825" y="3389313"/>
          <p14:tracePt t="36784" x="4695825" y="3394075"/>
          <p14:tracePt t="36792" x="4695825" y="3403600"/>
          <p14:tracePt t="36797" x="4695825" y="3408363"/>
          <p14:tracePt t="36806" x="4695825" y="3414713"/>
          <p14:tracePt t="36811" x="4695825" y="3424238"/>
          <p14:tracePt t="36825" x="4695825" y="3429000"/>
          <p14:tracePt t="36829" x="4695825" y="3433763"/>
          <p14:tracePt t="36843" x="4695825" y="3438525"/>
          <p14:tracePt t="36858" x="4695825" y="3443288"/>
          <p14:tracePt t="36873" x="4705350" y="3443288"/>
          <p14:tracePt t="36880" x="4705350" y="3449638"/>
          <p14:tracePt t="36891" x="4711700" y="3454400"/>
          <p14:tracePt t="36904" x="4725988" y="3468688"/>
          <p14:tracePt t="36924" x="4740275" y="3494088"/>
          <p14:tracePt t="36928" x="4740275" y="3498850"/>
          <p14:tracePt t="36939" x="4740275" y="3503613"/>
          <p14:tracePt t="36948" x="4740275" y="3513138"/>
          <p14:tracePt t="36962" x="4740275" y="3529013"/>
          <p14:tracePt t="36975" x="4740275" y="3533775"/>
          <p14:tracePt t="36982" x="4740275" y="3538538"/>
          <p14:tracePt t="36990" x="4740275" y="3543300"/>
          <p14:tracePt t="36994" x="4740275" y="3548063"/>
          <p14:tracePt t="37006" x="4740275" y="3562350"/>
          <p14:tracePt t="37010" x="4740275" y="3568700"/>
          <p14:tracePt t="37018" x="4740275" y="3573463"/>
          <p14:tracePt t="37025" x="4740275" y="3587750"/>
          <p14:tracePt t="37030" x="4735513" y="3592513"/>
          <p14:tracePt t="37040" x="4730750" y="3597275"/>
          <p14:tracePt t="37051" x="4725988" y="3602038"/>
          <p14:tracePt t="37060" x="4721225" y="3608388"/>
          <p14:tracePt t="37075" x="4716463" y="3613150"/>
          <p14:tracePt t="37080" x="4711700" y="3617913"/>
          <p14:tracePt t="37093" x="4711700" y="3622675"/>
          <p14:tracePt t="37099" x="4705350" y="3632200"/>
          <p14:tracePt t="37145" x="4700588" y="3632200"/>
          <p14:tracePt t="37154" x="4691063" y="3632200"/>
          <p14:tracePt t="37174" x="4686300" y="3632200"/>
          <p14:tracePt t="37178" x="4681538" y="3632200"/>
          <p14:tracePt t="37186" x="4676775" y="3632200"/>
          <p14:tracePt t="37197" x="4672013" y="3632200"/>
          <p14:tracePt t="37203" x="4665663" y="3632200"/>
          <p14:tracePt t="37242" x="4665663" y="3627438"/>
          <p14:tracePt t="37248" x="4665663" y="3622675"/>
          <p14:tracePt t="37262" x="4665663" y="3617913"/>
          <p14:tracePt t="37272" x="4665663" y="3613150"/>
          <p14:tracePt t="37276" x="4665663" y="3608388"/>
          <p14:tracePt t="37285" x="4665663" y="3602038"/>
          <p14:tracePt t="37292" x="4665663" y="3597275"/>
          <p14:tracePt t="37300" x="4665663" y="3592513"/>
          <p14:tracePt t="37310" x="4665663" y="3582988"/>
          <p14:tracePt t="37320" x="4672013" y="3578225"/>
          <p14:tracePt t="37325" x="4676775" y="3568700"/>
          <p14:tracePt t="37332" x="4686300" y="3552825"/>
          <p14:tracePt t="37343" x="4695825" y="3538538"/>
          <p14:tracePt t="37348" x="4711700" y="3533775"/>
          <p14:tracePt t="37358" x="4725988" y="3522663"/>
          <p14:tracePt t="37372" x="4740275" y="3517900"/>
          <p14:tracePt t="37378" x="4756150" y="3513138"/>
          <p14:tracePt t="37391" x="4765675" y="3513138"/>
          <p14:tracePt t="37398" x="4775200" y="3513138"/>
          <p14:tracePt t="37404" x="4779963" y="3513138"/>
          <p14:tracePt t="37408" x="4784725" y="3513138"/>
          <p14:tracePt t="37416" x="4791075" y="3513138"/>
          <p14:tracePt t="37429" x="4795838" y="3513138"/>
          <p14:tracePt t="37478" x="4795838" y="3517900"/>
          <p14:tracePt t="37488" x="4791075" y="3517900"/>
          <p14:tracePt t="37506" x="4751388" y="3517900"/>
          <p14:tracePt t="37523" x="4721225" y="3517900"/>
          <p14:tracePt t="37527" x="4705350" y="3517900"/>
          <p14:tracePt t="37536" x="4691063" y="3517900"/>
          <p14:tracePt t="37542" x="4681538" y="3517900"/>
          <p14:tracePt t="37548" x="4676775" y="3517900"/>
          <p14:tracePt t="37554" x="4660900" y="3517900"/>
          <p14:tracePt t="37561" x="4651375" y="3522663"/>
          <p14:tracePt t="37566" x="4637088" y="3533775"/>
          <p14:tracePt t="37574" x="4632325" y="3533775"/>
          <p14:tracePt t="37579" x="4625975" y="3533775"/>
          <p14:tracePt t="37588" x="4625975" y="3538538"/>
          <p14:tracePt t="37593" x="4616450" y="3538538"/>
          <p14:tracePt t="37599" x="4611688" y="3538538"/>
          <p14:tracePt t="37613" x="4606925" y="3538538"/>
          <p14:tracePt t="37623" x="4606925" y="3543300"/>
          <p14:tracePt t="38812" x="4606925" y="3548063"/>
          <p14:tracePt t="38822" x="4606925" y="3552825"/>
          <p14:tracePt t="38827" x="4606925" y="3568700"/>
          <p14:tracePt t="38836" x="4616450" y="3573463"/>
          <p14:tracePt t="38841" x="4616450" y="3578225"/>
          <p14:tracePt t="38848" x="4616450" y="3582988"/>
          <p14:tracePt t="38855" x="4616450" y="3587750"/>
          <p14:tracePt t="38870" x="4616450" y="3592513"/>
          <p14:tracePt t="38872" x="4616450" y="3602038"/>
          <p14:tracePt t="38895" x="4621213" y="3602038"/>
          <p14:tracePt t="38909" x="4625975" y="3602038"/>
          <p14:tracePt t="38977" x="4632325" y="3602038"/>
          <p14:tracePt t="38992" x="4637088" y="3602038"/>
          <p14:tracePt t="39001" x="4637088" y="3592513"/>
          <p14:tracePt t="39006" x="4637088" y="3587750"/>
          <p14:tracePt t="39021" x="4641850" y="3552825"/>
          <p14:tracePt t="39028" x="4651375" y="3543300"/>
          <p14:tracePt t="39041" x="4651375" y="3482975"/>
          <p14:tracePt t="39056" x="4651375" y="3449638"/>
          <p14:tracePt t="39058" x="4651375" y="3433763"/>
          <p14:tracePt t="39065" x="4651375" y="3424238"/>
          <p14:tracePt t="39075" x="4651375" y="3414713"/>
          <p14:tracePt t="39079" x="4651375" y="3403600"/>
          <p14:tracePt t="39088" x="4656138" y="3398838"/>
          <p14:tracePt t="39096" x="4660900" y="3394075"/>
          <p14:tracePt t="39100" x="4660900" y="3379788"/>
          <p14:tracePt t="39112" x="4660900" y="3375025"/>
          <p14:tracePt t="39123" x="4660900" y="3368675"/>
          <p14:tracePt t="39164" x="4660900" y="3363913"/>
          <p14:tracePt t="39176" x="4665663" y="3359150"/>
          <p14:tracePt t="39194" x="4672013" y="3340100"/>
          <p14:tracePt t="39199" x="4681538" y="3319463"/>
          <p14:tracePt t="39208" x="4686300" y="3305175"/>
          <p14:tracePt t="39214" x="4686300" y="3295650"/>
          <p14:tracePt t="39221" x="4691063" y="3279775"/>
          <p14:tracePt t="39234" x="4691063" y="3260725"/>
          <p14:tracePt t="39237" x="4691063" y="3255963"/>
          <p14:tracePt t="39251" x="4691063" y="3249613"/>
          <p14:tracePt t="39315" x="4691063" y="3244850"/>
          <p14:tracePt t="39346" x="4691063" y="3240088"/>
          <p14:tracePt t="39362" x="4686300" y="3230563"/>
          <p14:tracePt t="39367" x="4681538" y="3230563"/>
          <p14:tracePt t="39380" x="4676775" y="3230563"/>
          <p14:tracePt t="39391" x="4672013" y="3230563"/>
          <p14:tracePt t="39395" x="4656138" y="3235325"/>
          <p14:tracePt t="39402" x="4646613" y="3235325"/>
          <p14:tracePt t="39412" x="4621213" y="3240088"/>
          <p14:tracePt t="39427" x="4586288" y="3249613"/>
          <p14:tracePt t="39438" x="4527550" y="3255963"/>
          <p14:tracePt t="39451" x="4497388" y="3255963"/>
          <p14:tracePt t="39453" x="4448175" y="3255963"/>
          <p14:tracePt t="39462" x="4368800" y="3275013"/>
          <p14:tracePt t="39466" x="4308475" y="3284538"/>
          <p14:tracePt t="39470" x="4229100" y="3295650"/>
          <p14:tracePt t="39477" x="4125913" y="3305175"/>
          <p14:tracePt t="39488" x="3976688" y="3305175"/>
          <p14:tracePt t="39498" x="3857625" y="3300413"/>
          <p14:tracePt t="39502" x="3778250" y="3300413"/>
          <p14:tracePt t="39509" x="3713163" y="3300413"/>
          <p14:tracePt t="39513" x="3643313" y="3300413"/>
          <p14:tracePt t="39520" x="3594100" y="3300413"/>
          <p14:tracePt t="39527" x="3524250" y="3300413"/>
          <p14:tracePt t="39534" x="3470275" y="3300413"/>
          <p14:tracePt t="39540" x="3449638" y="3295650"/>
          <p14:tracePt t="39547" x="3421063" y="3295650"/>
          <p14:tracePt t="39555" x="3405188" y="3295650"/>
          <p14:tracePt t="39569" x="3386138" y="3295650"/>
          <p14:tracePt t="39571" x="3381375" y="3295650"/>
          <p14:tracePt t="39579" x="3370263" y="3295650"/>
          <p14:tracePt t="39591" x="3360738" y="3295650"/>
          <p14:tracePt t="39596" x="3355975" y="3295650"/>
          <p14:tracePt t="43879" x="3330575" y="3354388"/>
          <p14:tracePt t="43887" x="3316288" y="3408363"/>
          <p14:tracePt t="43896" x="3295650" y="3468688"/>
          <p14:tracePt t="43901" x="3286125" y="3498850"/>
          <p14:tracePt t="43911" x="3281363" y="3529013"/>
          <p14:tracePt t="43917" x="3271838" y="3548063"/>
          <p14:tracePt t="43920" x="3271838" y="3578225"/>
          <p14:tracePt t="43930" x="3271838" y="3592513"/>
          <p14:tracePt t="43934" x="3276600" y="3608388"/>
          <p14:tracePt t="43942" x="3281363" y="3613150"/>
          <p14:tracePt t="43952" x="3290888" y="3622675"/>
          <p14:tracePt t="43956" x="3346450" y="3632200"/>
          <p14:tracePt t="43966" x="3425825" y="3632200"/>
          <p14:tracePt t="43971" x="3529013" y="3617913"/>
          <p14:tracePt t="43979" x="3638550" y="3592513"/>
          <p14:tracePt t="43984" x="3832225" y="3543300"/>
          <p14:tracePt t="43989" x="4060825" y="3513138"/>
          <p14:tracePt t="43998" x="4194175" y="3503613"/>
          <p14:tracePt t="44003" x="4418013" y="3489325"/>
          <p14:tracePt t="44012" x="4637088" y="3489325"/>
          <p14:tracePt t="44021" x="4805363" y="3498850"/>
          <p14:tracePt t="44027" x="5029200" y="3513138"/>
          <p14:tracePt t="44041" x="5207000" y="3538538"/>
          <p14:tracePt t="44044" x="5564188" y="3587750"/>
          <p14:tracePt t="44060" x="5843588" y="3622675"/>
          <p14:tracePt t="44064" x="5972175" y="3632200"/>
          <p14:tracePt t="44071" x="6105525" y="3641725"/>
          <p14:tracePt t="44082" x="6210300" y="3641725"/>
          <p14:tracePt t="44087" x="6343650" y="3641725"/>
          <p14:tracePt t="44095" x="6448425" y="3641725"/>
          <p14:tracePt t="44098" x="6553200" y="3641725"/>
          <p14:tracePt t="44108" x="6632575" y="3641725"/>
          <p14:tracePt t="44114" x="6686550" y="3652838"/>
          <p14:tracePt t="44120" x="6742113" y="3652838"/>
          <p14:tracePt t="44132" x="6756400" y="3652838"/>
          <p14:tracePt t="44138" x="6775450" y="3657600"/>
          <p14:tracePt t="44160" x="6800850" y="3657600"/>
          <p14:tracePt t="44596" x="6854825" y="3676650"/>
          <p14:tracePt t="44607" x="6940550" y="3697288"/>
          <p14:tracePt t="44610" x="7019925" y="3716338"/>
          <p14:tracePt t="44618" x="7118350" y="3746500"/>
          <p14:tracePt t="44627" x="7237413" y="3781425"/>
          <p14:tracePt t="44637" x="7372350" y="3816350"/>
          <p14:tracePt t="44642" x="7480300" y="3860800"/>
          <p14:tracePt t="44644" x="7589838" y="3914775"/>
          <p14:tracePt t="44655" x="7729538" y="3959225"/>
          <p14:tracePt t="44657" x="7823200" y="4005263"/>
          <p14:tracePt t="44663" x="7932738" y="4033838"/>
          <p14:tracePt t="44671" x="8016875" y="4054475"/>
          <p14:tracePt t="44681" x="8112125" y="4078288"/>
          <p14:tracePt t="44685" x="8196263" y="4098925"/>
          <p14:tracePt t="44694" x="8259763" y="4108450"/>
          <p14:tracePt t="44698" x="8320088" y="4129088"/>
          <p14:tracePt t="44704" x="8374063" y="4129088"/>
          <p14:tracePt t="44713" x="8429625" y="4133850"/>
          <p14:tracePt t="44717" x="8458200" y="4143375"/>
          <p14:tracePt t="44727" x="8488363" y="4143375"/>
          <p14:tracePt t="44731" x="8509000" y="4148138"/>
          <p14:tracePt t="44745" x="8532813" y="4148138"/>
          <p14:tracePt t="44755" x="8562975" y="4159250"/>
          <p14:tracePt t="44765" x="8602663" y="4159250"/>
          <p14:tracePt t="44775" x="8618538" y="4159250"/>
          <p14:tracePt t="44784" x="8642350" y="4159250"/>
          <p14:tracePt t="44793" x="8658225" y="4159250"/>
          <p14:tracePt t="44797" x="8662988" y="4159250"/>
          <p14:tracePt t="44800" x="8667750" y="4159250"/>
          <p14:tracePt t="44813" x="8677275" y="4159250"/>
          <p14:tracePt t="44817" x="8682038" y="4159250"/>
          <p14:tracePt t="44821" x="8691563" y="4152900"/>
          <p14:tracePt t="44830" x="8697913" y="4152900"/>
          <p14:tracePt t="45174" x="8756650" y="4152900"/>
          <p14:tracePt t="45183" x="8851900" y="4159250"/>
          <p14:tracePt t="45196" x="9090025" y="4178300"/>
          <p14:tracePt t="45203" x="9237663" y="4203700"/>
          <p14:tracePt t="45217" x="9491663" y="4222750"/>
          <p14:tracePt t="45225" x="9636125" y="4222750"/>
          <p14:tracePt t="45227" x="9769475" y="4222750"/>
          <p14:tracePt t="45243" x="10096500" y="4203700"/>
          <p14:tracePt t="45247" x="10206038" y="4183063"/>
          <p14:tracePt t="45255" x="10360025" y="4148138"/>
          <p14:tracePt t="45264" x="10479088" y="4113213"/>
          <p14:tracePt t="45267" x="10588625" y="4068763"/>
          <p14:tracePt t="45278" x="10698163" y="4038600"/>
          <p14:tracePt t="45281" x="10807700" y="3994150"/>
          <p14:tracePt t="45293" x="10891838" y="3975100"/>
          <p14:tracePt t="45301" x="10971213" y="3949700"/>
          <p14:tracePt t="45307" x="11041063" y="3930650"/>
          <p14:tracePt t="45313" x="11099800" y="3914775"/>
          <p14:tracePt t="45317" x="11129963" y="3905250"/>
          <p14:tracePt t="45326" x="11160125" y="3900488"/>
          <p14:tracePt t="45332" x="11188700" y="3890963"/>
          <p14:tracePt t="45338" x="11204575" y="3886200"/>
          <p14:tracePt t="45346" x="11228388" y="3870325"/>
          <p14:tracePt t="45350" x="11249025" y="3860800"/>
          <p14:tracePt t="45359" x="11263313" y="3856038"/>
          <p14:tracePt t="45365" x="11279188" y="3830638"/>
          <p14:tracePt t="45371" x="11293475" y="3811588"/>
          <p14:tracePt t="45379" x="11318875" y="3756025"/>
          <p14:tracePt t="45384" x="11337925" y="3711575"/>
          <p14:tracePt t="45394" x="11347450" y="3657600"/>
          <p14:tracePt t="45398" x="11368088" y="3587750"/>
          <p14:tracePt t="45411" x="11382375" y="3543300"/>
          <p14:tracePt t="45424" x="11393488" y="3513138"/>
          <p14:tracePt t="45428" x="11412538" y="3398838"/>
          <p14:tracePt t="45444" x="11422063" y="3249613"/>
          <p14:tracePt t="45453" x="11422063" y="3170238"/>
          <p14:tracePt t="45456" x="11407775" y="3116263"/>
          <p14:tracePt t="45469" x="11398250" y="3062288"/>
          <p14:tracePt t="45471" x="11377613" y="3017838"/>
          <p14:tracePt t="45483" x="11323638" y="2922588"/>
          <p14:tracePt t="45487" x="11268075" y="2847975"/>
          <p14:tracePt t="45498" x="11218863" y="2773363"/>
          <p14:tracePt t="45501" x="11160125" y="2714625"/>
          <p14:tracePt t="45513" x="11069638" y="2649538"/>
          <p14:tracePt t="45516" x="10995025" y="2586038"/>
          <p14:tracePt t="45524" x="10936288" y="2535238"/>
          <p14:tracePt t="45531" x="10861675" y="2486025"/>
          <p14:tracePt t="45542" x="10801350" y="2432050"/>
          <p14:tracePt t="45549" x="10752138" y="2387600"/>
          <p14:tracePt t="45554" x="10693400" y="2341563"/>
          <p14:tracePt t="45560" x="10633075" y="2301875"/>
          <p14:tracePt t="45567" x="10588625" y="2278063"/>
          <p14:tracePt t="45571" x="10528300" y="2247900"/>
          <p14:tracePt t="45581" x="10494963" y="2233613"/>
          <p14:tracePt t="45584" x="10448925" y="2203450"/>
          <p14:tracePt t="45594" x="10404475" y="2182813"/>
          <p14:tracePt t="45598" x="10345738" y="2159000"/>
          <p14:tracePt t="45604" x="10261600" y="2124075"/>
          <p14:tracePt t="45613" x="10166350" y="2093913"/>
          <p14:tracePt t="45618" x="10096500" y="2063750"/>
          <p14:tracePt t="45629" x="10063163" y="2044700"/>
          <p14:tracePt t="45632" x="10002838" y="2014538"/>
          <p14:tracePt t="45641" x="9958388" y="2000250"/>
          <p14:tracePt t="45648" x="9888538" y="1970088"/>
          <p14:tracePt t="45655" x="9834563" y="1949450"/>
          <p14:tracePt t="45665" x="9739313" y="1939925"/>
          <p14:tracePt t="45676" x="9669463" y="1930400"/>
          <p14:tracePt t="45678" x="9615488" y="1920875"/>
          <p14:tracePt t="45682" x="9585325" y="1909763"/>
          <p14:tracePt t="45697" x="9477375" y="1909763"/>
          <p14:tracePt t="45704" x="9407525" y="1909763"/>
          <p14:tracePt t="45711" x="9317038" y="1909763"/>
          <p14:tracePt t="45719" x="9263063" y="1909763"/>
          <p14:tracePt t="45721" x="9209088" y="1916113"/>
          <p14:tracePt t="45732" x="9178925" y="1916113"/>
          <p14:tracePt t="45736" x="9148763" y="1916113"/>
          <p14:tracePt t="45747" x="9118600" y="1925638"/>
          <p14:tracePt t="45749" x="9074150" y="1925638"/>
          <p14:tracePt t="45760" x="9034463" y="1935163"/>
          <p14:tracePt t="45767" x="8964613" y="1944688"/>
          <p14:tracePt t="45773" x="8910638" y="1949450"/>
          <p14:tracePt t="45781" x="8866188" y="1960563"/>
          <p14:tracePt t="45785" x="8851900" y="1965325"/>
          <p14:tracePt t="45794" x="8851900" y="1974850"/>
          <p14:tracePt t="45799" x="8845550" y="1974850"/>
          <p14:tracePt t="45804" x="8840788" y="1974850"/>
          <p14:tracePt t="46152" x="8796338" y="1974850"/>
          <p14:tracePt t="46167" x="8623300" y="1995488"/>
          <p14:tracePt t="46194" x="8355013" y="1995488"/>
          <p14:tracePt t="46198" x="8275638" y="2005013"/>
          <p14:tracePt t="46214" x="8116888" y="2005013"/>
          <p14:tracePt t="46217" x="8021638" y="2014538"/>
          <p14:tracePt t="46229" x="7927975" y="2014538"/>
          <p14:tracePt t="46233" x="7862888" y="2014538"/>
          <p14:tracePt t="46239" x="7804150" y="2024063"/>
          <p14:tracePt t="46248" x="7739063" y="2035175"/>
          <p14:tracePt t="46251" x="7669213" y="2044700"/>
          <p14:tracePt t="46262" x="7575550" y="2054225"/>
          <p14:tracePt t="46266" x="7505700" y="2074863"/>
          <p14:tracePt t="46271" x="7470775" y="2089150"/>
          <p14:tracePt t="46280" x="7440613" y="2098675"/>
          <p14:tracePt t="46289" x="7421563" y="2103438"/>
          <p14:tracePt t="46305" x="7386638" y="2124075"/>
          <p14:tracePt t="46310" x="7372350" y="2133600"/>
          <p14:tracePt t="46317" x="7356475" y="2149475"/>
          <p14:tracePt t="46327" x="7342188" y="2154238"/>
          <p14:tracePt t="46328" x="7327900" y="2168525"/>
          <p14:tracePt t="46334" x="7316788" y="2173288"/>
          <p14:tracePt t="46343" x="7302500" y="2189163"/>
          <p14:tracePt t="46350" x="7286625" y="2203450"/>
          <p14:tracePt t="46355" x="7272338" y="2217738"/>
          <p14:tracePt t="46364" x="7253288" y="2233613"/>
          <p14:tracePt t="46368" x="7227888" y="2247900"/>
          <p14:tracePt t="46376" x="7207250" y="2262188"/>
          <p14:tracePt t="46381" x="7183438" y="2278063"/>
          <p14:tracePt t="46388" x="7167563" y="2297113"/>
          <p14:tracePt t="46397" x="7153275" y="2312988"/>
          <p14:tracePt t="46406" x="7138988" y="2336800"/>
          <p14:tracePt t="46425" x="7123113" y="2357438"/>
          <p14:tracePt t="46429" x="7094538" y="2420938"/>
          <p14:tracePt t="46434" x="7073900" y="2481263"/>
          <p14:tracePt t="46453" x="7048500" y="2565400"/>
          <p14:tracePt t="46455" x="7038975" y="2625725"/>
          <p14:tracePt t="46460" x="7038975" y="2674938"/>
          <p14:tracePt t="46467" x="7029450" y="2733675"/>
          <p14:tracePt t="46472" x="7029450" y="2784475"/>
          <p14:tracePt t="46486" x="7029450" y="2882900"/>
          <p14:tracePt t="46496" x="7034213" y="2922588"/>
          <p14:tracePt t="46500" x="7034213" y="2952750"/>
          <p14:tracePt t="46505" x="7038975" y="2982913"/>
          <p14:tracePt t="46515" x="7048500" y="3017838"/>
          <p14:tracePt t="46519" x="7054850" y="3036888"/>
          <p14:tracePt t="46528" x="7064375" y="3076575"/>
          <p14:tracePt t="46533" x="7088188" y="3111500"/>
          <p14:tracePt t="46545" x="7118350" y="3170238"/>
          <p14:tracePt t="46548" x="7148513" y="3216275"/>
          <p14:tracePt t="46553" x="7173913" y="3265488"/>
          <p14:tracePt t="46568" x="7253288" y="3368675"/>
          <p14:tracePt t="46577" x="7292975" y="3429000"/>
          <p14:tracePt t="46582" x="7332663" y="3503613"/>
          <p14:tracePt t="46589" x="7372350" y="3562350"/>
          <p14:tracePt t="46597" x="7412038" y="3608388"/>
          <p14:tracePt t="46601" x="7451725" y="3667125"/>
          <p14:tracePt t="46612" x="7480300" y="3716338"/>
          <p14:tracePt t="46616" x="7505700" y="3751263"/>
          <p14:tracePt t="46623" x="7540625" y="3786188"/>
          <p14:tracePt t="46631" x="7575550" y="3821113"/>
          <p14:tracePt t="46636" x="7589838" y="3846513"/>
          <p14:tracePt t="46644" x="7615238" y="3875088"/>
          <p14:tracePt t="46649" x="7640638" y="3900488"/>
          <p14:tracePt t="46663" x="7673975" y="3925888"/>
          <p14:tracePt t="46670" x="7699375" y="3959225"/>
          <p14:tracePt t="46681" x="7753350" y="3998913"/>
          <p14:tracePt t="46697" x="7823200" y="4038600"/>
          <p14:tracePt t="46705" x="7858125" y="4068763"/>
          <p14:tracePt t="46711" x="7862888" y="4073525"/>
          <p14:tracePt t="46718" x="7907338" y="4089400"/>
          <p14:tracePt t="46723" x="7927975" y="4103688"/>
          <p14:tracePt t="46728" x="7942263" y="4108450"/>
          <p14:tracePt t="46732" x="7962900" y="4119563"/>
          <p14:tracePt t="46739" x="7986713" y="4133850"/>
          <p14:tracePt t="46750" x="8002588" y="4133850"/>
          <p14:tracePt t="46752" x="8021638" y="4138613"/>
          <p14:tracePt t="46764" x="8042275" y="4148138"/>
          <p14:tracePt t="46767" x="8072438" y="4152900"/>
          <p14:tracePt t="46775" x="8081963" y="4152900"/>
          <p14:tracePt t="46783" x="8131175" y="4164013"/>
          <p14:tracePt t="46800" x="8201025" y="4164013"/>
          <p14:tracePt t="46815" x="8205788" y="4164013"/>
          <p14:tracePt t="49948" x="8196263" y="4138613"/>
          <p14:tracePt t="49957" x="8175625" y="4084638"/>
          <p14:tracePt t="49962" x="8170863" y="4038600"/>
          <p14:tracePt t="49967" x="8161338" y="3994150"/>
          <p14:tracePt t="49976" x="8145463" y="3965575"/>
          <p14:tracePt t="49982" x="8135938" y="3919538"/>
          <p14:tracePt t="49994" x="8112125" y="3865563"/>
          <p14:tracePt t="50004" x="8096250" y="3846513"/>
          <p14:tracePt t="50011" x="8081963" y="3821113"/>
          <p14:tracePt t="50015" x="8066088" y="3800475"/>
          <p14:tracePt t="50025" x="8051800" y="3776663"/>
          <p14:tracePt t="50028" x="8037513" y="3756025"/>
          <p14:tracePt t="50033" x="8021638" y="3741738"/>
          <p14:tracePt t="50041" x="8016875" y="3727450"/>
          <p14:tracePt t="50051" x="8012113" y="3721100"/>
          <p14:tracePt t="50054" x="7997825" y="3716338"/>
          <p14:tracePt t="50064" x="7993063" y="3702050"/>
          <p14:tracePt t="50068" x="7986713" y="3697288"/>
          <p14:tracePt t="50080" x="7972425" y="3681413"/>
          <p14:tracePt t="50086" x="7953375" y="3667125"/>
          <p14:tracePt t="50092" x="7927975" y="3648075"/>
          <p14:tracePt t="50099" x="7907338" y="3632200"/>
          <p14:tracePt t="50105" x="7883525" y="3608388"/>
          <p14:tracePt t="50111" x="7862888" y="3587750"/>
          <p14:tracePt t="50119" x="7848600" y="3562350"/>
          <p14:tracePt t="50124" x="7823200" y="3538538"/>
          <p14:tracePt t="50132" x="7799388" y="3522663"/>
          <p14:tracePt t="50136" x="7788275" y="3513138"/>
          <p14:tracePt t="50146" x="7773988" y="3503613"/>
          <p14:tracePt t="50152" x="7759700" y="3489325"/>
          <p14:tracePt t="50157" x="7743825" y="3482975"/>
          <p14:tracePt t="50166" x="7729538" y="3468688"/>
          <p14:tracePt t="50171" x="7724775" y="3454400"/>
          <p14:tracePt t="50180" x="7720013" y="3443288"/>
          <p14:tracePt t="50184" x="7704138" y="3429000"/>
          <p14:tracePt t="50198" x="7694613" y="3414713"/>
          <p14:tracePt t="50212" x="7689850" y="3408363"/>
          <p14:tracePt t="50215" x="7680325" y="3403600"/>
          <p14:tracePt t="50233" x="7669213" y="3403600"/>
          <p14:tracePt t="50244" x="7659688" y="3403600"/>
          <p14:tracePt t="50584" x="7689850" y="3403600"/>
          <p14:tracePt t="50590" x="7713663" y="3403600"/>
          <p14:tracePt t="50599" x="7753350" y="3403600"/>
          <p14:tracePt t="50604" x="7773988" y="3403600"/>
          <p14:tracePt t="50615" x="7793038" y="3403600"/>
          <p14:tracePt t="50619" x="7823200" y="3403600"/>
          <p14:tracePt t="50624" x="7848600" y="3394075"/>
          <p14:tracePt t="50635" x="7867650" y="3389313"/>
          <p14:tracePt t="50642" x="7888288" y="3389313"/>
          <p14:tracePt t="50652" x="7923213" y="3375025"/>
          <p14:tracePt t="50663" x="7993063" y="3354388"/>
          <p14:tracePt t="50679" x="8016875" y="3354388"/>
          <p14:tracePt t="50684" x="8061325" y="3340100"/>
          <p14:tracePt t="50693" x="8072438" y="3340100"/>
          <p14:tracePt t="50697" x="8086725" y="3328988"/>
          <p14:tracePt t="50701" x="8101013" y="3319463"/>
          <p14:tracePt t="50709" x="8121650" y="3314700"/>
          <p14:tracePt t="50719" x="8135938" y="3300413"/>
          <p14:tracePt t="50721" x="8151813" y="3295650"/>
          <p14:tracePt t="50732" x="8161338" y="3284538"/>
          <p14:tracePt t="50735" x="8170863" y="3270250"/>
          <p14:tracePt t="50746" x="8175625" y="3265488"/>
          <p14:tracePt t="50753" x="8175625" y="3255963"/>
          <p14:tracePt t="50758" x="8175625" y="3235325"/>
          <p14:tracePt t="50767" x="8175625" y="3205163"/>
          <p14:tracePt t="50772" x="8166100" y="3160713"/>
          <p14:tracePt t="50779" x="8156575" y="3121025"/>
          <p14:tracePt t="50785" x="8135938" y="3062288"/>
          <p14:tracePt t="50791" x="8126413" y="3032125"/>
          <p14:tracePt t="50799" x="8112125" y="2997200"/>
          <p14:tracePt t="50803" x="8105775" y="2982913"/>
          <p14:tracePt t="50813" x="8096250" y="2962275"/>
          <p14:tracePt t="50819" x="8081963" y="2943225"/>
          <p14:tracePt t="50824" x="8077200" y="2927350"/>
          <p14:tracePt t="50834" x="8061325" y="2913063"/>
          <p14:tracePt t="50838" x="8042275" y="2908300"/>
          <p14:tracePt t="50849" x="8016875" y="2898775"/>
          <p14:tracePt t="50851" x="7997825" y="2892425"/>
          <p14:tracePt t="50858" x="7962900" y="2873375"/>
          <p14:tracePt t="50870" x="7923213" y="2868613"/>
          <p14:tracePt t="50879" x="7893050" y="2859088"/>
          <p14:tracePt t="50897" x="7788275" y="2859088"/>
          <p14:tracePt t="50903" x="7748588" y="2863850"/>
          <p14:tracePt t="50923" x="7654925" y="2878138"/>
          <p14:tracePt t="50932" x="7640638" y="2882900"/>
          <p14:tracePt t="50941" x="7629525" y="2882900"/>
          <p14:tracePt t="50946" x="7629525" y="2892425"/>
          <p14:tracePt t="50953" x="7629525" y="2898775"/>
          <p14:tracePt t="50959" x="7624763" y="2898775"/>
          <p14:tracePt t="50965" x="7615238" y="2908300"/>
          <p14:tracePt t="50970" x="7599363" y="2932113"/>
          <p14:tracePt t="50975" x="7585075" y="2982913"/>
          <p14:tracePt t="50985" x="7566025" y="3041650"/>
          <p14:tracePt t="50989" x="7545388" y="3086100"/>
          <p14:tracePt t="50999" x="7540625" y="3116263"/>
          <p14:tracePt t="51003" x="7531100" y="3136900"/>
          <p14:tracePt t="51013" x="7531100" y="3151188"/>
          <p14:tracePt t="51019" x="7526338" y="3165475"/>
          <p14:tracePt t="51025" x="7519988" y="3176588"/>
          <p14:tracePt t="51033" x="7519988" y="3186113"/>
          <p14:tracePt t="51037" x="7519988" y="3190875"/>
          <p14:tracePt t="51049" x="7519988" y="3200400"/>
          <p14:tracePt t="51055" x="7519988" y="3216275"/>
          <p14:tracePt t="51073" x="7526338" y="3235325"/>
          <p14:tracePt t="51082" x="7540625" y="3249613"/>
          <p14:tracePt t="51088" x="7545388" y="3265488"/>
          <p14:tracePt t="51112" x="7559675" y="3275013"/>
          <p14:tracePt t="51535" x="7615238" y="3289300"/>
          <p14:tracePt t="51553" x="7778750" y="3319463"/>
          <p14:tracePt t="51558" x="7858125" y="3328988"/>
          <p14:tracePt t="51562" x="7932738" y="3349625"/>
          <p14:tracePt t="51573" x="8012113" y="3375025"/>
          <p14:tracePt t="51576" x="8096250" y="3394075"/>
          <p14:tracePt t="51581" x="8175625" y="3414713"/>
          <p14:tracePt t="51587" x="8275638" y="3443288"/>
          <p14:tracePt t="51597" x="8369300" y="3478213"/>
          <p14:tracePt t="51603" x="8453438" y="3508375"/>
          <p14:tracePt t="51608" x="8539163" y="3538538"/>
          <p14:tracePt t="51618" x="8618538" y="3557588"/>
          <p14:tracePt t="51622" x="8716963" y="3602038"/>
          <p14:tracePt t="51631" x="8810625" y="3636963"/>
          <p14:tracePt t="51635" x="8866188" y="3652838"/>
          <p14:tracePt t="51649" x="8940800" y="3671888"/>
          <p14:tracePt t="51656" x="9010650" y="3692525"/>
          <p14:tracePt t="51668" x="9123363" y="3732213"/>
          <p14:tracePt t="51683" x="9153525" y="3746500"/>
          <p14:tracePt t="51688" x="9244013" y="3767138"/>
          <p14:tracePt t="51694" x="9272588" y="3781425"/>
          <p14:tracePt t="51702" x="9293225" y="3781425"/>
          <p14:tracePt t="51710" x="9317038" y="3790950"/>
          <p14:tracePt t="51712" x="9337675" y="3795713"/>
          <p14:tracePt t="51719" x="9363075" y="3795713"/>
          <p14:tracePt t="51726" x="9372600" y="3795713"/>
          <p14:tracePt t="51735" x="9391650" y="3795713"/>
          <p14:tracePt t="51738" x="9407525" y="3795713"/>
          <p14:tracePt t="51747" x="9412288" y="3795713"/>
          <p14:tracePt t="51753" x="9421813" y="3795713"/>
          <p14:tracePt t="51759" x="9431338" y="3795713"/>
          <p14:tracePt t="51768" x="9436100" y="3795713"/>
          <p14:tracePt t="51784" x="9442450" y="3795713"/>
          <p14:tracePt t="52871" x="9451975" y="3795713"/>
          <p14:tracePt t="52885" x="9496425" y="3786188"/>
          <p14:tracePt t="52899" x="9550400" y="3771900"/>
          <p14:tracePt t="52920" x="9615488" y="3756025"/>
          <p14:tracePt t="52933" x="9650413" y="3741738"/>
          <p14:tracePt t="52938" x="9669463" y="3741738"/>
          <p14:tracePt t="52950" x="9694863" y="3732213"/>
          <p14:tracePt t="52960" x="9709150" y="3732213"/>
          <p14:tracePt t="52963" x="9715500" y="3721100"/>
          <p14:tracePt t="52974" x="9720263" y="3716338"/>
          <p14:tracePt t="52977" x="9734550" y="3716338"/>
          <p14:tracePt t="52983" x="9739313" y="3711575"/>
          <p14:tracePt t="52990" x="9744075" y="3706813"/>
          <p14:tracePt t="53000" x="9748838" y="3706813"/>
          <p14:tracePt t="53004" x="9755188" y="3702050"/>
          <p14:tracePt t="53016" x="9755188" y="3697288"/>
          <p14:tracePt t="53020" x="9769475" y="3692525"/>
          <p14:tracePt t="53024" x="9774238" y="3676650"/>
          <p14:tracePt t="53034" x="9790113" y="3652838"/>
          <p14:tracePt t="53041" x="9804400" y="3636963"/>
          <p14:tracePt t="53051" x="9818688" y="3627438"/>
          <p14:tracePt t="53061" x="9834563" y="3613150"/>
          <p14:tracePt t="53067" x="9848850" y="3597275"/>
          <p14:tracePt t="53070" x="9858375" y="3582988"/>
          <p14:tracePt t="53083" x="9888538" y="3552825"/>
          <p14:tracePt t="53092" x="9902825" y="3543300"/>
          <p14:tracePt t="53097" x="9918700" y="3529013"/>
          <p14:tracePt t="53100" x="9923463" y="3513138"/>
          <p14:tracePt t="53107" x="9932988" y="3498850"/>
          <p14:tracePt t="53117" x="9942513" y="3494088"/>
          <p14:tracePt t="53121" x="9948863" y="3489325"/>
          <p14:tracePt t="53131" x="9958388" y="3482975"/>
          <p14:tracePt t="53136" x="9958388" y="3473450"/>
          <p14:tracePt t="53142" x="9963150" y="3468688"/>
          <p14:tracePt t="53152" x="9967913" y="3463925"/>
          <p14:tracePt t="53170" x="9972675" y="3459163"/>
          <p14:tracePt t="53176" x="9977438" y="3454400"/>
          <p14:tracePt t="53215" x="9977438" y="3449638"/>
          <p14:tracePt t="53463" x="9982200" y="3449638"/>
          <p14:tracePt t="53474" x="9988550" y="3443288"/>
          <p14:tracePt t="53482" x="9993313" y="3443288"/>
          <p14:tracePt t="53492" x="10002838" y="3443288"/>
          <p14:tracePt t="53526" x="10007600" y="3443288"/>
          <p14:tracePt t="53636" x="10012363" y="3443288"/>
          <p14:tracePt t="53653" x="10017125" y="3433763"/>
          <p14:tracePt t="53657" x="10021888" y="3433763"/>
          <p14:tracePt t="53669" x="10021888" y="3429000"/>
          <p14:tracePt t="53681" x="10028238" y="3424238"/>
          <p14:tracePt t="53688" x="10033000" y="3424238"/>
          <p14:tracePt t="53705" x="10042525" y="3419475"/>
          <p14:tracePt t="53720" x="10047288" y="3419475"/>
          <p14:tracePt t="53726" x="10047288" y="3414713"/>
          <p14:tracePt t="53737" x="10056813" y="3408363"/>
          <p14:tracePt t="53740" x="10063163" y="3408363"/>
          <p14:tracePt t="53751" x="10072688" y="3403600"/>
          <p14:tracePt t="53755" x="10077450" y="3394075"/>
          <p14:tracePt t="53760" x="10082213" y="3384550"/>
          <p14:tracePt t="53770" x="10086975" y="3384550"/>
          <p14:tracePt t="53774" x="10091738" y="3368675"/>
          <p14:tracePt t="53788" x="10096500" y="3363913"/>
          <p14:tracePt t="53800" x="10107613" y="3359150"/>
          <p14:tracePt t="53805" x="10107613" y="3354388"/>
          <p14:tracePt t="53810" x="10112375" y="3349625"/>
          <p14:tracePt t="53819" x="10117138" y="3349625"/>
          <p14:tracePt t="53822" x="10117138" y="3344863"/>
          <p14:tracePt t="53834" x="10121900" y="3340100"/>
          <p14:tracePt t="53838" x="10126663" y="3328988"/>
          <p14:tracePt t="53843" x="10126663" y="3324225"/>
          <p14:tracePt t="53854" x="10131425" y="3314700"/>
          <p14:tracePt t="53857" x="10142538" y="3309938"/>
          <p14:tracePt t="53868" x="10142538" y="3305175"/>
          <p14:tracePt t="53873" x="10142538" y="3295650"/>
          <p14:tracePt t="53878" x="10142538" y="3289300"/>
          <p14:tracePt t="53891" x="10142538" y="3284538"/>
          <p14:tracePt t="53909" x="10147300" y="3279775"/>
          <p14:tracePt t="53940" x="10152063" y="3279775"/>
          <p14:tracePt t="53960" x="10152063" y="3275013"/>
          <p14:tracePt t="53976" x="10152063" y="3270250"/>
          <p14:tracePt t="53997" x="10152063" y="3265488"/>
          <p14:tracePt t="54010" x="10156825" y="3255963"/>
          <p14:tracePt t="54033" x="10156825" y="3249613"/>
          <p14:tracePt t="54051" x="10156825" y="3244850"/>
          <p14:tracePt t="54065" x="10156825" y="3240088"/>
          <p14:tracePt t="54076" x="10156825" y="3235325"/>
          <p14:tracePt t="54078" x="10161588" y="3235325"/>
          <p14:tracePt t="54088" x="10161588" y="3230563"/>
          <p14:tracePt t="54091" x="10161588" y="3225800"/>
          <p14:tracePt t="54105" x="10161588" y="3216275"/>
          <p14:tracePt t="54565" x="10156825" y="3221038"/>
          <p14:tracePt t="54572" x="10142538" y="3225800"/>
          <p14:tracePt t="54589" x="10136188" y="3230563"/>
          <p14:tracePt t="54600" x="10131425" y="3235325"/>
          <p14:tracePt t="54618" x="10121900" y="3244850"/>
          <p14:tracePt t="54631" x="10117138" y="3255963"/>
          <p14:tracePt t="54635" x="10107613" y="3260725"/>
          <p14:tracePt t="54657" x="10096500" y="3265488"/>
          <p14:tracePt t="54663" x="10091738" y="3270250"/>
          <p14:tracePt t="54671" x="10086975" y="3270250"/>
          <p14:tracePt t="54678" x="10082213" y="3270250"/>
          <p14:tracePt t="54688" x="10077450" y="3270250"/>
          <p14:tracePt t="54692" x="10067925" y="3270250"/>
          <p14:tracePt t="54696" x="10063163" y="3270250"/>
          <p14:tracePt t="54705" x="10052050" y="3270250"/>
          <p14:tracePt t="54711" x="10037763" y="3260725"/>
          <p14:tracePt t="54719" x="10033000" y="3255963"/>
          <p14:tracePt t="54723" x="10017125" y="3240088"/>
          <p14:tracePt t="54736" x="10012363" y="3235325"/>
          <p14:tracePt t="54739" x="10002838" y="3225800"/>
          <p14:tracePt t="54744" x="10002838" y="3221038"/>
          <p14:tracePt t="54754" x="9998075" y="3209925"/>
          <p14:tracePt t="54757" x="9988550" y="3209925"/>
          <p14:tracePt t="54780" x="9988550" y="3205163"/>
          <p14:tracePt t="54802" x="9988550" y="3200400"/>
          <p14:tracePt t="54806" x="9993313" y="3200400"/>
          <p14:tracePt t="54813" x="9998075" y="3190875"/>
          <p14:tracePt t="54821" x="10012363" y="3176588"/>
          <p14:tracePt t="54827" x="10042525" y="3151188"/>
          <p14:tracePt t="54836" x="10091738" y="3111500"/>
          <p14:tracePt t="54840" x="10152063" y="3062288"/>
          <p14:tracePt t="54850" x="10201275" y="3022600"/>
          <p14:tracePt t="54854" x="10245725" y="2987675"/>
          <p14:tracePt t="54862" x="10271125" y="2962275"/>
          <p14:tracePt t="54870" x="10294938" y="2938463"/>
          <p14:tracePt t="54874" x="10315575" y="2922588"/>
          <p14:tracePt t="54886" x="10329863" y="2917825"/>
          <p14:tracePt t="54889" x="10334625" y="2913063"/>
          <p14:tracePt t="54897" x="10340975" y="2908300"/>
          <p14:tracePt t="54922" x="10345738" y="2908300"/>
          <p14:tracePt t="54993" x="10340975" y="2908300"/>
          <p14:tracePt t="54998" x="10320338" y="2898775"/>
          <p14:tracePt t="55005" x="10301288" y="2892425"/>
          <p14:tracePt t="55014" x="10275888" y="2892425"/>
          <p14:tracePt t="55022" x="10255250" y="2892425"/>
          <p14:tracePt t="55025" x="10236200" y="2892425"/>
          <p14:tracePt t="55035" x="10221913" y="2892425"/>
          <p14:tracePt t="55039" x="10215563" y="2898775"/>
          <p14:tracePt t="55048" x="10206038" y="2898775"/>
          <p14:tracePt t="55056" x="10191750" y="2913063"/>
          <p14:tracePt t="55074" x="10152063" y="2962275"/>
          <p14:tracePt t="55085" x="10107613" y="3027363"/>
          <p14:tracePt t="55091" x="10091738" y="3051175"/>
          <p14:tracePt t="55099" x="10077450" y="3071813"/>
          <p14:tracePt t="55107" x="10067925" y="3086100"/>
          <p14:tracePt t="55109" x="10052050" y="3090863"/>
          <p14:tracePt t="55121" x="10042525" y="3106738"/>
          <p14:tracePt t="55125" x="10033000" y="3106738"/>
          <p14:tracePt t="55133" x="10033000" y="3111500"/>
          <p14:tracePt t="55139" x="10028238" y="3116263"/>
          <p14:tracePt t="55142" x="10021888" y="3116263"/>
          <p14:tracePt t="55221" x="10028238" y="3111500"/>
          <p14:tracePt t="55232" x="10028238" y="3106738"/>
          <p14:tracePt t="55236" x="10028238" y="3101975"/>
          <p14:tracePt t="55249" x="10037763" y="3090863"/>
          <p14:tracePt t="55255" x="10037763" y="3076575"/>
          <p14:tracePt t="55270" x="10052050" y="3057525"/>
          <p14:tracePt t="55276" x="10056813" y="3036888"/>
          <p14:tracePt t="55284" x="10063163" y="3017838"/>
          <p14:tracePt t="55291" x="10063163" y="3001963"/>
          <p14:tracePt t="55295" x="10072688" y="2992438"/>
          <p14:tracePt t="55305" x="10072688" y="2978150"/>
          <p14:tracePt t="55307" x="10072688" y="2971800"/>
          <p14:tracePt t="55319" x="10072688" y="2967038"/>
          <p14:tracePt t="55323" x="10072688" y="2952750"/>
          <p14:tracePt t="55337" x="10072688" y="2947988"/>
          <p14:tracePt t="55342" x="10067925" y="2943225"/>
          <p14:tracePt t="55352" x="10056813" y="2943225"/>
          <p14:tracePt t="55356" x="10052050" y="2938463"/>
          <p14:tracePt t="55368" x="10047288" y="2932113"/>
          <p14:tracePt t="55379" x="10028238" y="2932113"/>
          <p14:tracePt t="55386" x="10002838" y="2932113"/>
          <p14:tracePt t="55395" x="9993313" y="2932113"/>
          <p14:tracePt t="55399" x="9977438" y="2932113"/>
          <p14:tracePt t="55408" x="9972675" y="2938463"/>
          <p14:tracePt t="55411" x="9958388" y="2947988"/>
          <p14:tracePt t="55421" x="9942513" y="2952750"/>
          <p14:tracePt t="55424" x="9932988" y="2967038"/>
          <p14:tracePt t="55434" x="9918700" y="2971800"/>
          <p14:tracePt t="55438" x="9902825" y="2982913"/>
          <p14:tracePt t="55446" x="9888538" y="2992438"/>
          <p14:tracePt t="55456" x="9879013" y="3001963"/>
          <p14:tracePt t="55472" x="9858375" y="3006725"/>
          <p14:tracePt t="55482" x="9839325" y="3022600"/>
          <p14:tracePt t="55502" x="9829800" y="3022600"/>
          <p14:tracePt t="55518" x="9823450" y="3022600"/>
          <p14:tracePt t="55529" x="9818688" y="3022600"/>
          <p14:tracePt t="55538" x="9818688" y="3027363"/>
          <p14:tracePt t="55552" x="9818688" y="3032125"/>
          <p14:tracePt t="56178" x="9809163" y="3032125"/>
          <p14:tracePt t="56186" x="9804400" y="3032125"/>
          <p14:tracePt t="56190" x="9794875" y="3032125"/>
          <p14:tracePt t="56196" x="9790113" y="3032125"/>
          <p14:tracePt t="56205" x="9783763" y="3027363"/>
          <p14:tracePt t="56210" x="9769475" y="3027363"/>
          <p14:tracePt t="56219" x="9764713" y="3011488"/>
          <p14:tracePt t="56224" x="9759950" y="3006725"/>
          <p14:tracePt t="56229" x="9744075" y="2997200"/>
          <p14:tracePt t="56239" x="9744075" y="2992438"/>
          <p14:tracePt t="56245" x="9739313" y="2987675"/>
          <p14:tracePt t="56256" x="9734550" y="2987675"/>
          <p14:tracePt t="56260" x="9734550" y="2982913"/>
          <p14:tracePt t="56280" x="9734550" y="2978150"/>
          <p14:tracePt t="56287" x="9729788" y="2978150"/>
          <p14:tracePt t="56298" x="9725025" y="2978150"/>
          <p14:tracePt t="56309" x="9715500" y="2962275"/>
          <p14:tracePt t="56312" x="9709150" y="2957513"/>
          <p14:tracePt t="56323" x="9699625" y="2952750"/>
          <p14:tracePt t="56327" x="9690100" y="2938463"/>
          <p14:tracePt t="56336" x="9685338" y="2932113"/>
          <p14:tracePt t="56340" x="9675813" y="2927350"/>
          <p14:tracePt t="56348" x="9669463" y="2927350"/>
          <p14:tracePt t="56355" x="9659938" y="2922588"/>
          <p14:tracePt t="56362" x="9655175" y="2922588"/>
          <p14:tracePt t="56369" x="9650413" y="2922588"/>
          <p14:tracePt t="56388" x="9645650" y="2922588"/>
          <p14:tracePt t="56438" x="9659938" y="2922588"/>
          <p14:tracePt t="56443" x="9669463" y="2922588"/>
          <p14:tracePt t="56452" x="9694863" y="2927350"/>
          <p14:tracePt t="56458" x="9715500" y="2938463"/>
          <p14:tracePt t="56466" x="9744075" y="2952750"/>
          <p14:tracePt t="56473" x="9774238" y="2952750"/>
          <p14:tracePt t="56476" x="9809163" y="2967038"/>
          <p14:tracePt t="56487" x="9848850" y="2967038"/>
          <p14:tracePt t="56490" x="9893300" y="2978150"/>
          <p14:tracePt t="56499" x="9932988" y="2987675"/>
          <p14:tracePt t="56507" x="9977438" y="2987675"/>
          <p14:tracePt t="56514" x="10017125" y="2987675"/>
          <p14:tracePt t="56522" x="10037763" y="2987675"/>
          <p14:tracePt t="56526" x="10052050" y="2987675"/>
          <p14:tracePt t="56534" x="10072688" y="2987675"/>
          <p14:tracePt t="56539" x="10086975" y="2987675"/>
          <p14:tracePt t="56546" x="10091738" y="2987675"/>
          <p14:tracePt t="56555" x="10096500" y="2987675"/>
          <p14:tracePt t="56559" x="10102850" y="2987675"/>
          <p14:tracePt t="56571" x="10107613" y="2987675"/>
          <p14:tracePt t="56575" x="10112375" y="2987675"/>
          <p14:tracePt t="56584" x="10117138" y="2987675"/>
          <p14:tracePt t="56592" x="10121900" y="2982913"/>
          <p14:tracePt t="56602" x="10142538" y="2967038"/>
          <p14:tracePt t="56612" x="10166350" y="2952750"/>
          <p14:tracePt t="56616" x="10182225" y="2938463"/>
          <p14:tracePt t="56625" x="10210800" y="2922588"/>
          <p14:tracePt t="56629" x="10231438" y="2908300"/>
          <p14:tracePt t="56638" x="10255250" y="2882900"/>
          <p14:tracePt t="56641" x="10280650" y="2868613"/>
          <p14:tracePt t="56652" x="10290175" y="2863850"/>
          <p14:tracePt t="56657" x="10306050" y="2852738"/>
          <p14:tracePt t="56662" x="10310813" y="2847975"/>
          <p14:tracePt t="56672" x="10315575" y="2847975"/>
          <p14:tracePt t="56687" x="10320338" y="2847975"/>
          <p14:tracePt t="56734" x="10329863" y="2847975"/>
          <p14:tracePt t="56739" x="10329863" y="2859088"/>
          <p14:tracePt t="56744" x="10340975" y="2863850"/>
          <p14:tracePt t="56755" x="10345738" y="2878138"/>
          <p14:tracePt t="56758" x="10355263" y="2898775"/>
          <p14:tracePt t="56768" x="10369550" y="2927350"/>
          <p14:tracePt t="56775" x="10385425" y="2962275"/>
          <p14:tracePt t="56786" x="10399713" y="2982913"/>
          <p14:tracePt t="56797" x="10415588" y="3006725"/>
          <p14:tracePt t="56802" x="10429875" y="3051175"/>
          <p14:tracePt t="56813" x="10444163" y="3067050"/>
          <p14:tracePt t="56816" x="10448925" y="3071813"/>
          <p14:tracePt t="56820" x="10455275" y="3076575"/>
          <p14:tracePt t="56829" x="10469563" y="3081338"/>
          <p14:tracePt t="56836" x="10474325" y="3097213"/>
          <p14:tracePt t="56841" x="10479088" y="3101975"/>
          <p14:tracePt t="56851" x="10488613" y="3106738"/>
          <p14:tracePt t="56859" x="10494963" y="3106738"/>
          <p14:tracePt t="56863" x="10504488" y="3111500"/>
          <p14:tracePt t="56876" x="10518775" y="3121025"/>
          <p14:tracePt t="56877" x="10548938" y="3121025"/>
          <p14:tracePt t="56887" x="10579100" y="3121025"/>
          <p14:tracePt t="56896" x="10628313" y="3121025"/>
          <p14:tracePt t="56907" x="10658475" y="3121025"/>
          <p14:tracePt t="56910" x="10677525" y="3121025"/>
          <p14:tracePt t="56921" x="10707688" y="3121025"/>
          <p14:tracePt t="56926" x="10733088" y="3121025"/>
          <p14:tracePt t="56932" x="10752138" y="3121025"/>
          <p14:tracePt t="56940" x="10761663" y="3121025"/>
          <p14:tracePt t="56946" x="10791825" y="3121025"/>
          <p14:tracePt t="56956" x="10817225" y="3121025"/>
          <p14:tracePt t="56959" x="10847388" y="3121025"/>
          <p14:tracePt t="56968" x="10887075" y="3121025"/>
          <p14:tracePt t="56972" x="10915650" y="3121025"/>
          <p14:tracePt t="56978" x="10945813" y="3121025"/>
          <p14:tracePt t="56987" x="10955338" y="3121025"/>
          <p14:tracePt t="56992" x="10985500" y="3121025"/>
          <p14:tracePt t="57003" x="11001375" y="3121025"/>
          <p14:tracePt t="57007" x="11010900" y="3121025"/>
          <p14:tracePt t="57014" x="11025188" y="3121025"/>
          <p14:tracePt t="57021" x="11029950" y="3125788"/>
          <p14:tracePt t="57026" x="11034713" y="3130550"/>
          <p14:tracePt t="57035" x="11041063" y="3130550"/>
          <p14:tracePt t="57040" x="11045825" y="3130550"/>
          <p14:tracePt t="57049" x="11055350" y="3136900"/>
          <p14:tracePt t="57055" x="11060113" y="3141663"/>
          <p14:tracePt t="57073" x="11064875" y="3141663"/>
          <p14:tracePt t="57085" x="11069638" y="3141663"/>
          <p14:tracePt t="58205" x="11050588" y="3151188"/>
          <p14:tracePt t="58212" x="10980738" y="3160713"/>
          <p14:tracePt t="58219" x="10896600" y="3181350"/>
          <p14:tracePt t="58226" x="10826750" y="3200400"/>
          <p14:tracePt t="58235" x="10747375" y="3221038"/>
          <p14:tracePt t="58243" x="10663238" y="3240088"/>
          <p14:tracePt t="58256" x="10548938" y="3270250"/>
          <p14:tracePt t="58266" x="10518775" y="3275013"/>
          <p14:tracePt t="58267" x="10499725" y="3275013"/>
          <p14:tracePt t="58280" x="10455275" y="3284538"/>
          <p14:tracePt t="58285" x="10444163" y="3284538"/>
          <p14:tracePt t="58292" x="10439400" y="3284538"/>
          <p14:tracePt t="58303" x="10429875" y="3289300"/>
          <p14:tracePt t="58313" x="10425113" y="3289300"/>
          <p14:tracePt t="58322" x="10420350" y="3289300"/>
          <p14:tracePt t="58326" x="10420350" y="3295650"/>
          <p14:tracePt t="58337" x="10415588" y="3300413"/>
          <p14:tracePt t="58341" x="10409238" y="3300413"/>
          <p14:tracePt t="58355" x="10404475" y="3305175"/>
          <p14:tracePt t="58372" x="10399713" y="3305175"/>
          <p14:tracePt t="58665" x="10364788" y="3305175"/>
          <p14:tracePt t="58672" x="10294938" y="3305175"/>
          <p14:tracePt t="58678" x="10240963" y="3305175"/>
          <p14:tracePt t="58689" x="10161588" y="3305175"/>
          <p14:tracePt t="58693" x="10082213" y="3324225"/>
          <p14:tracePt t="58701" x="9972675" y="3324225"/>
          <p14:tracePt t="58708" x="9879013" y="3349625"/>
          <p14:tracePt t="58711" x="9759950" y="3359150"/>
          <p14:tracePt t="58721" x="9680575" y="3368675"/>
          <p14:tracePt t="58725" x="9601200" y="3379788"/>
          <p14:tracePt t="58736" x="9505950" y="3389313"/>
          <p14:tracePt t="58741" x="9412288" y="3398838"/>
          <p14:tracePt t="58747" x="9317038" y="3408363"/>
          <p14:tracePt t="58758" x="9263063" y="3408363"/>
          <p14:tracePt t="58765" x="9218613" y="3419475"/>
          <p14:tracePt t="58779" x="9123363" y="3429000"/>
          <p14:tracePt t="58787" x="9039225" y="3449638"/>
          <p14:tracePt t="58798" x="8936038" y="3449638"/>
          <p14:tracePt t="58808" x="8810625" y="3459163"/>
          <p14:tracePt t="58812" x="8756650" y="3468688"/>
          <p14:tracePt t="58817" x="8712200" y="3473450"/>
          <p14:tracePt t="58826" x="8662988" y="3473450"/>
          <p14:tracePt t="58830" x="8607425" y="3473450"/>
          <p14:tracePt t="58835" x="8513763" y="3473450"/>
          <p14:tracePt t="58842" x="8458200" y="3473450"/>
          <p14:tracePt t="58853" x="8418513" y="3473450"/>
          <p14:tracePt t="58857" x="8389938" y="3473450"/>
          <p14:tracePt t="58863" x="8359775" y="3463925"/>
          <p14:tracePt t="58873" x="8334375" y="3463925"/>
          <p14:tracePt t="58877" x="8315325" y="3463925"/>
          <p14:tracePt t="58885" x="8285163" y="3463925"/>
          <p14:tracePt t="58890" x="8275638" y="3463925"/>
          <p14:tracePt t="58898" x="8259763" y="3463925"/>
          <p14:tracePt t="58905" x="8240713" y="3459163"/>
          <p14:tracePt t="58911" x="8215313" y="3459163"/>
          <p14:tracePt t="58924" x="8210550" y="3459163"/>
          <p14:tracePt t="58932" x="8205788" y="3459163"/>
          <p14:tracePt t="58945" x="8201025" y="3459163"/>
          <p14:tracePt t="58957" x="8196263" y="3459163"/>
          <p14:tracePt t="59285" x="8166100" y="3459163"/>
          <p14:tracePt t="59292" x="8140700" y="3459163"/>
          <p14:tracePt t="59298" x="8086725" y="3459163"/>
          <p14:tracePt t="59308" x="8047038" y="3463925"/>
          <p14:tracePt t="59312" x="8016875" y="3463925"/>
          <p14:tracePt t="59322" x="7993063" y="3468688"/>
          <p14:tracePt t="59326" x="7962900" y="3468688"/>
          <p14:tracePt t="59330" x="7953375" y="3468688"/>
          <p14:tracePt t="59340" x="7932738" y="3468688"/>
          <p14:tracePt t="59344" x="7907338" y="3468688"/>
          <p14:tracePt t="59354" x="7897813" y="3468688"/>
          <p14:tracePt t="59360" x="7872413" y="3468688"/>
          <p14:tracePt t="59368" x="7853363" y="3468688"/>
          <p14:tracePt t="59376" x="7832725" y="3473450"/>
          <p14:tracePt t="59382" x="7808913" y="3473450"/>
          <p14:tracePt t="59393" x="7769225" y="3473450"/>
          <p14:tracePt t="59398" x="7729538" y="3473450"/>
          <p14:tracePt t="59402" x="7699375" y="3473450"/>
          <p14:tracePt t="59412" x="7669213" y="3482975"/>
          <p14:tracePt t="59415" x="7650163" y="3482975"/>
          <p14:tracePt t="59423" x="7629525" y="3482975"/>
          <p14:tracePt t="59428" x="7615238" y="3482975"/>
          <p14:tracePt t="59438" x="7599363" y="3482975"/>
          <p14:tracePt t="59442" x="7589838" y="3482975"/>
          <p14:tracePt t="59448" x="7575550" y="3482975"/>
          <p14:tracePt t="59457" x="7570788" y="3482975"/>
          <p14:tracePt t="59461" x="7566025" y="3482975"/>
          <p14:tracePt t="59472" x="7554913" y="3482975"/>
          <p14:tracePt t="59475" x="7550150" y="3482975"/>
          <p14:tracePt t="59482" x="7540625" y="3482975"/>
          <p14:tracePt t="59489" x="7531100" y="3482975"/>
          <p14:tracePt t="59507" x="7515225" y="3482975"/>
          <p14:tracePt t="59512" x="7510463" y="3482975"/>
          <p14:tracePt t="59534" x="7486650" y="3482975"/>
          <p14:tracePt t="59560" x="7381875" y="3482975"/>
          <p14:tracePt t="59573" x="7367588" y="3482975"/>
          <p14:tracePt t="59574" x="7356475" y="3482975"/>
          <p14:tracePt t="59586" x="7346950" y="3482975"/>
          <p14:tracePt t="59596" x="7337425" y="3482975"/>
          <p14:tracePt t="59600" x="7332663" y="3482975"/>
          <p14:tracePt t="59612" x="7327900" y="3482975"/>
          <p14:tracePt t="59622" x="7321550" y="3482975"/>
          <p14:tracePt t="60055" x="7327900" y="3489325"/>
          <p14:tracePt t="60066" x="7351713" y="3498850"/>
          <p14:tracePt t="60071" x="7367588" y="3503613"/>
          <p14:tracePt t="60076" x="7377113" y="3508375"/>
          <p14:tracePt t="60090" x="7391400" y="3517900"/>
          <p14:tracePt t="60098" x="7396163" y="3517900"/>
          <p14:tracePt t="60106" x="7400925" y="3517900"/>
          <p14:tracePt t="60111" x="7407275" y="3517900"/>
          <p14:tracePt t="60124" x="7416800" y="3517900"/>
          <p14:tracePt t="60142" x="7440613" y="3517900"/>
          <p14:tracePt t="60145" x="7456488" y="3517900"/>
          <p14:tracePt t="60152" x="7466013" y="3517900"/>
          <p14:tracePt t="60156" x="7480300" y="3513138"/>
          <p14:tracePt t="60163" x="7496175" y="3513138"/>
          <p14:tracePt t="60173" x="7505700" y="3508375"/>
          <p14:tracePt t="60177" x="7519988" y="3498850"/>
          <p14:tracePt t="60187" x="7535863" y="3498850"/>
          <p14:tracePt t="60193" x="7545388" y="3494088"/>
          <p14:tracePt t="60198" x="7559675" y="3489325"/>
          <p14:tracePt t="60207" x="7575550" y="3489325"/>
          <p14:tracePt t="60210" x="7585075" y="3489325"/>
          <p14:tracePt t="60220" x="7599363" y="3478213"/>
          <p14:tracePt t="60224" x="7615238" y="3473450"/>
          <p14:tracePt t="60239" x="7620000" y="3473450"/>
          <p14:tracePt t="60248" x="7624763" y="3463925"/>
          <p14:tracePt t="60257" x="7640638" y="3449638"/>
          <p14:tracePt t="60269" x="7650163" y="3438525"/>
          <p14:tracePt t="60274" x="7654925" y="3433763"/>
          <p14:tracePt t="60283" x="7659688" y="3419475"/>
          <p14:tracePt t="60286" x="7673975" y="3403600"/>
          <p14:tracePt t="60293" x="7685088" y="3384550"/>
          <p14:tracePt t="60303" x="7694613" y="3368675"/>
          <p14:tracePt t="60308" x="7704138" y="3354388"/>
          <p14:tracePt t="60326" x="7729538" y="3328988"/>
          <p14:tracePt t="60336" x="7743825" y="3300413"/>
          <p14:tracePt t="60346" x="7743825" y="3295650"/>
          <p14:tracePt t="60352" x="7748588" y="3289300"/>
          <p14:tracePt t="60356" x="7753350" y="3289300"/>
          <p14:tracePt t="60363" x="7753350" y="3284538"/>
          <p14:tracePt t="60374" x="7764463" y="3279775"/>
          <p14:tracePt t="60377" x="7769225" y="3270250"/>
          <p14:tracePt t="60383" x="7769225" y="3265488"/>
          <p14:tracePt t="60391" x="7769225" y="3255963"/>
          <p14:tracePt t="60407" x="7769225" y="3240088"/>
          <p14:tracePt t="60410" x="7769225" y="3235325"/>
          <p14:tracePt t="60420" x="7769225" y="3230563"/>
          <p14:tracePt t="60424" x="7769225" y="3221038"/>
          <p14:tracePt t="60441" x="7759700" y="3200400"/>
          <p14:tracePt t="60456" x="7753350" y="3176588"/>
          <p14:tracePt t="60473" x="7724775" y="3106738"/>
          <p14:tracePt t="60487" x="7694613" y="3062288"/>
          <p14:tracePt t="60493" x="7689850" y="3046413"/>
          <p14:tracePt t="60499" x="7673975" y="3041650"/>
          <p14:tracePt t="60509" x="7659688" y="3027363"/>
          <p14:tracePt t="60515" x="7645400" y="3022600"/>
          <p14:tracePt t="60523" x="7624763" y="3011488"/>
          <p14:tracePt t="60527" x="7605713" y="3011488"/>
          <p14:tracePt t="60538" x="7589838" y="3006725"/>
          <p14:tracePt t="60542" x="7575550" y="3001963"/>
          <p14:tracePt t="60548" x="7566025" y="3001963"/>
          <p14:tracePt t="60559" x="7559675" y="3001963"/>
          <p14:tracePt t="60565" x="7550150" y="3001963"/>
          <p14:tracePt t="60574" x="7545388" y="3001963"/>
          <p14:tracePt t="60585" x="7540625" y="3001963"/>
          <p14:tracePt t="60589" x="7531100" y="3001963"/>
          <p14:tracePt t="60606" x="7505700" y="3011488"/>
          <p14:tracePt t="60619" x="7480300" y="3022600"/>
          <p14:tracePt t="60628" x="7466013" y="3027363"/>
          <p14:tracePt t="60633" x="7461250" y="3027363"/>
          <p14:tracePt t="60642" x="7446963" y="3027363"/>
          <p14:tracePt t="60645" x="7440613" y="3027363"/>
          <p14:tracePt t="60656" x="7431088" y="3027363"/>
          <p14:tracePt t="60664" x="7426325" y="3027363"/>
          <p14:tracePt t="60674" x="7416800" y="3027363"/>
          <p14:tracePt t="60687" x="7412038" y="3027363"/>
          <p14:tracePt t="60692" x="7407275" y="3027363"/>
          <p14:tracePt t="60714" x="7400925" y="3032125"/>
          <p14:tracePt t="62289" x="7372350" y="3046413"/>
          <p14:tracePt t="62297" x="7342188" y="3057525"/>
          <p14:tracePt t="62305" x="7312025" y="3071813"/>
          <p14:tracePt t="62311" x="7286625" y="3086100"/>
          <p14:tracePt t="62319" x="7267575" y="3101975"/>
          <p14:tracePt t="62327" x="7253288" y="3116263"/>
          <p14:tracePt t="62330" x="7242175" y="3125788"/>
          <p14:tracePt t="62341" x="7237413" y="3141663"/>
          <p14:tracePt t="62344" x="7223125" y="3155950"/>
          <p14:tracePt t="62350" x="7218363" y="3170238"/>
          <p14:tracePt t="62359" x="7213600" y="3181350"/>
          <p14:tracePt t="62364" x="7197725" y="3195638"/>
          <p14:tracePt t="62373" x="7188200" y="3209925"/>
          <p14:tracePt t="62377" x="7183438" y="3225800"/>
          <p14:tracePt t="62386" x="7183438" y="3230563"/>
          <p14:tracePt t="62393" x="7178675" y="3240088"/>
          <p14:tracePt t="62397" x="7173913" y="3249613"/>
          <p14:tracePt t="62408" x="7173913" y="3255963"/>
          <p14:tracePt t="62411" x="7162800" y="3260725"/>
          <p14:tracePt t="62421" x="7158038" y="3265488"/>
          <p14:tracePt t="62433" x="7158038" y="3270250"/>
          <p14:tracePt t="62442" x="7158038" y="3275013"/>
          <p14:tracePt t="62455" x="7158038" y="3279775"/>
          <p14:tracePt t="62461" x="7158038" y="3284538"/>
          <p14:tracePt t="62474" x="7158038" y="3300413"/>
          <p14:tracePt t="62481" x="7158038" y="3305175"/>
          <p14:tracePt t="62490" x="7167563" y="3319463"/>
          <p14:tracePt t="62495" x="7173913" y="3340100"/>
          <p14:tracePt t="62504" x="7178675" y="3354388"/>
          <p14:tracePt t="62509" x="7192963" y="3368675"/>
          <p14:tracePt t="62516" x="7202488" y="3379788"/>
          <p14:tracePt t="62524" x="7207250" y="3394075"/>
          <p14:tracePt t="62528" x="7213600" y="3398838"/>
          <p14:tracePt t="62538" x="7218363" y="3403600"/>
          <p14:tracePt t="62543" x="7218363" y="3419475"/>
          <p14:tracePt t="62549" x="7223125" y="3419475"/>
          <p14:tracePt t="62559" x="7223125" y="3424238"/>
          <p14:tracePt t="62562" x="7232650" y="3429000"/>
          <p14:tracePt t="62576" x="7232650" y="3433763"/>
          <p14:tracePt t="63034" x="7386638" y="3433763"/>
          <p14:tracePt t="63041" x="7575550" y="3433763"/>
          <p14:tracePt t="63052" x="7739063" y="3433763"/>
          <p14:tracePt t="63056" x="8066088" y="3449638"/>
          <p14:tracePt t="63063" x="8266113" y="3463925"/>
          <p14:tracePt t="63076" x="8751888" y="3522663"/>
          <p14:tracePt t="63085" x="8975725" y="3538538"/>
          <p14:tracePt t="63091" x="9104313" y="3548063"/>
          <p14:tracePt t="63095" x="9293225" y="3573463"/>
          <p14:tracePt t="63102" x="9426575" y="3592513"/>
          <p14:tracePt t="63113" x="9531350" y="3592513"/>
          <p14:tracePt t="63121" x="9744075" y="3617913"/>
          <p14:tracePt t="63127" x="9839325" y="3627438"/>
          <p14:tracePt t="63134" x="9918700" y="3636963"/>
          <p14:tracePt t="63144" x="9963150" y="3648075"/>
          <p14:tracePt t="63147" x="9993313" y="3648075"/>
          <p14:tracePt t="63157" x="10012363" y="3652838"/>
          <p14:tracePt t="63161" x="10037763" y="3652838"/>
          <p14:tracePt t="63174" x="10056813" y="3662363"/>
          <p14:tracePt t="63186" x="10063163" y="3662363"/>
          <p14:tracePt t="63190" x="10077450" y="3667125"/>
          <p14:tracePt t="63590" x="10067925" y="3687763"/>
          <p14:tracePt t="63598" x="10052050" y="3706813"/>
          <p14:tracePt t="63605" x="10028238" y="3721100"/>
          <p14:tracePt t="63614" x="10007600" y="3746500"/>
          <p14:tracePt t="63622" x="10002838" y="3751263"/>
          <p14:tracePt t="63624" x="9982200" y="3760788"/>
          <p14:tracePt t="63638" x="9937750" y="3790950"/>
          <p14:tracePt t="63643" x="9932988" y="3790950"/>
          <p14:tracePt t="63650" x="9923463" y="3800475"/>
          <p14:tracePt t="63663" x="9918700" y="3800475"/>
          <p14:tracePt t="63675" x="9913938" y="3800475"/>
          <p14:tracePt t="63684" x="9909175" y="3800475"/>
          <p14:tracePt t="63711" x="9902825" y="3800475"/>
          <p14:tracePt t="63757" x="9898063" y="3800475"/>
          <p14:tracePt t="63769" x="9893300" y="3800475"/>
          <p14:tracePt t="63778" x="9888538" y="3806825"/>
          <p14:tracePt t="63784" x="9879013" y="3806825"/>
          <p14:tracePt t="63803" x="9874250" y="3806825"/>
          <p14:tracePt t="63807" x="9869488" y="3806825"/>
          <p14:tracePt t="63849" x="9863138" y="3806825"/>
          <p14:tracePt t="63858" x="9863138" y="3811588"/>
          <p14:tracePt t="63872" x="9863138" y="3816350"/>
          <p14:tracePt t="63877" x="9863138" y="3821113"/>
          <p14:tracePt t="63883" x="9858375" y="3821113"/>
          <p14:tracePt t="63892" x="9853613" y="3825875"/>
          <p14:tracePt t="63900" x="9853613" y="3830638"/>
          <p14:tracePt t="63913" x="9848850" y="3840163"/>
          <p14:tracePt t="63957" x="9848850" y="3830638"/>
          <p14:tracePt t="63960" x="9848850" y="3811588"/>
          <p14:tracePt t="63971" x="9853613" y="3790950"/>
          <p14:tracePt t="63973" x="9863138" y="3760788"/>
          <p14:tracePt t="63985" x="9879013" y="3716338"/>
          <p14:tracePt t="63986" x="9888538" y="3671888"/>
          <p14:tracePt t="63997" x="9909175" y="3641725"/>
          <p14:tracePt t="64000" x="9923463" y="3592513"/>
          <p14:tracePt t="64010" x="9923463" y="3573463"/>
          <p14:tracePt t="64013" x="9928225" y="3557588"/>
          <p14:tracePt t="64023" x="9928225" y="3548063"/>
          <p14:tracePt t="64037" x="9928225" y="3543300"/>
          <p14:tracePt t="64133" x="9928225" y="3548063"/>
          <p14:tracePt t="64141" x="9928225" y="3557588"/>
          <p14:tracePt t="64150" x="9913938" y="3582988"/>
          <p14:tracePt t="64154" x="9909175" y="3602038"/>
          <p14:tracePt t="64168" x="9902825" y="3608388"/>
          <p14:tracePt t="64173" x="9879013" y="3652838"/>
          <p14:tracePt t="64187" x="9874250" y="3671888"/>
          <p14:tracePt t="64197" x="9858375" y="3727450"/>
          <p14:tracePt t="64202" x="9853613" y="3741738"/>
          <p14:tracePt t="64206" x="9844088" y="3760788"/>
          <p14:tracePt t="64213" x="9839325" y="3776663"/>
          <p14:tracePt t="64223" x="9839325" y="3786188"/>
          <p14:tracePt t="64228" x="9839325" y="3790950"/>
          <p14:tracePt t="64234" x="9834563" y="3800475"/>
          <p14:tracePt t="64250" x="9823450" y="3806825"/>
          <p14:tracePt t="64261" x="9823450" y="3811588"/>
          <p14:tracePt t="64719" x="9823450" y="3781425"/>
          <p14:tracePt t="64728" x="9829800" y="3727450"/>
          <p14:tracePt t="64739" x="9853613" y="3648075"/>
          <p14:tracePt t="64751" x="9863138" y="3617913"/>
          <p14:tracePt t="64753" x="9869488" y="3602038"/>
          <p14:tracePt t="64762" x="9879013" y="3573463"/>
          <p14:tracePt t="64766" x="9883775" y="3562350"/>
          <p14:tracePt t="64777" x="9893300" y="3548063"/>
          <p14:tracePt t="64781" x="9898063" y="3533775"/>
          <p14:tracePt t="64784" x="9898063" y="3522663"/>
          <p14:tracePt t="64794" x="9902825" y="3508375"/>
          <p14:tracePt t="64797" x="9902825" y="3494088"/>
          <p14:tracePt t="64808" x="9913938" y="3482975"/>
          <p14:tracePt t="64812" x="9913938" y="3468688"/>
          <p14:tracePt t="64819" x="9913938" y="3449638"/>
          <p14:tracePt t="64827" x="9918700" y="3433763"/>
          <p14:tracePt t="64832" x="9928225" y="3403600"/>
          <p14:tracePt t="64843" x="9928225" y="3375025"/>
          <p14:tracePt t="64845" x="9932988" y="3344863"/>
          <p14:tracePt t="64854" x="9942513" y="3314700"/>
          <p14:tracePt t="64861" x="9942513" y="3284538"/>
          <p14:tracePt t="64868" x="9948863" y="3249613"/>
          <p14:tracePt t="64875" x="9948863" y="3221038"/>
          <p14:tracePt t="64880" x="9948863" y="3209925"/>
          <p14:tracePt t="64889" x="9958388" y="3190875"/>
          <p14:tracePt t="64897" x="9958388" y="3165475"/>
          <p14:tracePt t="64915" x="9967913" y="3130550"/>
          <p14:tracePt t="64927" x="9977438" y="3097213"/>
          <p14:tracePt t="64932" x="9977438" y="3086100"/>
          <p14:tracePt t="64947" x="9982200" y="3041650"/>
          <p14:tracePt t="64952" x="9982200" y="3027363"/>
          <p14:tracePt t="64960" x="9982200" y="3017838"/>
          <p14:tracePt t="64966" x="9982200" y="3001963"/>
          <p14:tracePt t="64974" x="9982200" y="2992438"/>
          <p14:tracePt t="64984" x="9982200" y="2978150"/>
          <p14:tracePt t="64985" x="9982200" y="2967038"/>
          <p14:tracePt t="64991" x="9982200" y="2952750"/>
          <p14:tracePt t="64997" x="9982200" y="2938463"/>
          <p14:tracePt t="65008" x="9993313" y="2927350"/>
          <p14:tracePt t="65013" x="9993313" y="2913063"/>
          <p14:tracePt t="65018" x="9993313" y="2903538"/>
          <p14:tracePt t="65026" x="9993313" y="2892425"/>
          <p14:tracePt t="65033" x="9993313" y="2887663"/>
          <p14:tracePt t="65109" x="9993313" y="2898775"/>
          <p14:tracePt t="65117" x="9993313" y="2903538"/>
          <p14:tracePt t="65122" x="9993313" y="2913063"/>
          <p14:tracePt t="65128" x="9982200" y="2932113"/>
          <p14:tracePt t="65136" x="9972675" y="2978150"/>
          <p14:tracePt t="65146" x="9967913" y="3017838"/>
          <p14:tracePt t="65149" x="9958388" y="3051175"/>
          <p14:tracePt t="65159" x="9942513" y="3081338"/>
          <p14:tracePt t="65163" x="9942513" y="3097213"/>
          <p14:tracePt t="65173" x="9928225" y="3116263"/>
          <p14:tracePt t="65177" x="9928225" y="3136900"/>
          <p14:tracePt t="65182" x="9918700" y="3170238"/>
          <p14:tracePt t="65193" x="9918700" y="3181350"/>
          <p14:tracePt t="65196" x="9913938" y="3205163"/>
          <p14:tracePt t="65207" x="9913938" y="3225800"/>
          <p14:tracePt t="65211" x="9902825" y="3255963"/>
          <p14:tracePt t="65217" x="9898063" y="3275013"/>
          <p14:tracePt t="65226" x="9898063" y="3300413"/>
          <p14:tracePt t="65230" x="9888538" y="3328988"/>
          <p14:tracePt t="65240" x="9883775" y="3349625"/>
          <p14:tracePt t="65250" x="9883775" y="3368675"/>
          <p14:tracePt t="65269" x="9879013" y="3403600"/>
          <p14:tracePt t="65275" x="9879013" y="3424238"/>
          <p14:tracePt t="65283" x="9879013" y="3438525"/>
          <p14:tracePt t="65295" x="9879013" y="3463925"/>
          <p14:tracePt t="65308" x="9879013" y="3498850"/>
          <p14:tracePt t="65321" x="9879013" y="3517900"/>
          <p14:tracePt t="65325" x="9879013" y="3529013"/>
          <p14:tracePt t="65327" x="9869488" y="3552825"/>
          <p14:tracePt t="65335" x="9869488" y="3562350"/>
          <p14:tracePt t="65344" x="9869488" y="3587750"/>
          <p14:tracePt t="65347" x="9869488" y="3597275"/>
          <p14:tracePt t="65361" x="9869488" y="3613150"/>
          <p14:tracePt t="65363" x="9869488" y="3617913"/>
          <p14:tracePt t="65368" x="9869488" y="3627438"/>
          <p14:tracePt t="65377" x="9869488" y="3641725"/>
          <p14:tracePt t="65382" x="9863138" y="3657600"/>
          <p14:tracePt t="65393" x="9863138" y="3667125"/>
          <p14:tracePt t="65396" x="9853613" y="3681413"/>
          <p14:tracePt t="65403" x="9853613" y="3692525"/>
          <p14:tracePt t="65410" x="9848850" y="3716338"/>
          <p14:tracePt t="65417" x="9848850" y="3727450"/>
          <p14:tracePt t="65426" x="9844088" y="3732213"/>
          <p14:tracePt t="65430" x="9844088" y="3746500"/>
          <p14:tracePt t="65443" x="9844088" y="3751263"/>
          <p14:tracePt t="65453" x="9844088" y="3756025"/>
          <p14:tracePt t="65460" x="9844088" y="3767138"/>
          <p14:tracePt t="65478" x="9844088" y="3781425"/>
          <p14:tracePt t="65485" x="9839325" y="3786188"/>
          <p14:tracePt t="65497" x="9829800" y="3800475"/>
          <p14:tracePt t="65501" x="9829800" y="3816350"/>
          <p14:tracePt t="65509" x="9829800" y="3830638"/>
          <p14:tracePt t="65516" x="9829800" y="3835400"/>
          <p14:tracePt t="65519" x="9829800" y="3846513"/>
          <p14:tracePt t="65530" x="9829800" y="3860800"/>
          <p14:tracePt t="65535" x="9823450" y="3870325"/>
          <p14:tracePt t="65544" x="9818688" y="3895725"/>
          <p14:tracePt t="65547" x="9818688" y="3905250"/>
          <p14:tracePt t="65558" x="9809163" y="3919538"/>
          <p14:tracePt t="65562" x="9804400" y="3940175"/>
          <p14:tracePt t="65568" x="9804400" y="3965575"/>
          <p14:tracePt t="65579" x="9794875" y="3975100"/>
          <p14:tracePt t="65581" x="9790113" y="3984625"/>
          <p14:tracePt t="65592" x="9790113" y="3989388"/>
          <p14:tracePt t="65596" x="9783763" y="3994150"/>
          <p14:tracePt t="65602" x="9779000" y="4005263"/>
          <p14:tracePt t="65615" x="9774238" y="4014788"/>
          <p14:tracePt t="65626" x="9769475" y="4019550"/>
          <p14:tracePt t="65640" x="9759950" y="4024313"/>
          <p14:tracePt t="65645" x="9759950" y="4029075"/>
          <p14:tracePt t="65664" x="9755188" y="4029075"/>
          <p14:tracePt t="65674" x="9755188" y="4033838"/>
          <p14:tracePt t="65685" x="9748838" y="4033838"/>
          <p14:tracePt t="65694" x="9744075" y="4038600"/>
          <p14:tracePt t="65709" x="9734550" y="4044950"/>
          <p14:tracePt t="65714" x="9725025" y="4054475"/>
          <p14:tracePt t="65721" x="9720263" y="4054475"/>
          <p14:tracePt t="65728" x="9709150" y="4059238"/>
          <p14:tracePt t="65732" x="9709150" y="4064000"/>
          <p14:tracePt t="65742" x="9704388" y="4064000"/>
          <p14:tracePt t="65746" x="9694863" y="4064000"/>
          <p14:tracePt t="65766" x="9690100" y="4064000"/>
          <p14:tracePt t="65859" x="9699625" y="4059238"/>
          <p14:tracePt t="65868" x="9709150" y="4044950"/>
          <p14:tracePt t="65875" x="9725025" y="4038600"/>
          <p14:tracePt t="65884" x="9739313" y="4029075"/>
          <p14:tracePt t="65890" x="9744075" y="4029075"/>
          <p14:tracePt t="65894" x="9748838" y="4029075"/>
          <p14:tracePt t="65977" x="9755188" y="4024313"/>
          <p14:tracePt t="65997" x="9755188" y="4019550"/>
          <p14:tracePt t="66011" x="9755188" y="4010025"/>
          <p14:tracePt t="66026" x="9734550" y="3994150"/>
          <p14:tracePt t="66030" x="9729788" y="3994150"/>
          <p14:tracePt t="66041" x="9725025" y="3989388"/>
          <p14:tracePt t="66056" x="9715500" y="3989388"/>
          <p14:tracePt t="66072" x="9704388" y="3989388"/>
          <p14:tracePt t="66154" x="9709150" y="3989388"/>
          <p14:tracePt t="66167" x="9715500" y="3994150"/>
          <p14:tracePt t="66177" x="9720263" y="3998913"/>
          <p14:tracePt t="66186" x="9725025" y="3998913"/>
          <p14:tracePt t="66201" x="9729788" y="3998913"/>
          <p14:tracePt t="66252" x="9734550" y="3998913"/>
          <p14:tracePt t="66266" x="9739313" y="3998913"/>
          <p14:tracePt t="71444" x="9620250" y="3989388"/>
          <p14:tracePt t="71451" x="9328150" y="3925888"/>
          <p14:tracePt t="71462" x="8885238" y="3886200"/>
          <p14:tracePt t="71463" x="8702675" y="3846513"/>
          <p14:tracePt t="71469" x="8201025" y="3751263"/>
          <p14:tracePt t="71479" x="7893050" y="3716338"/>
          <p14:tracePt t="71484" x="7391400" y="3622675"/>
          <p14:tracePt t="71489" x="6989763" y="3513138"/>
          <p14:tracePt t="71499" x="6418263" y="3309938"/>
          <p14:tracePt t="71503" x="5848350" y="3086100"/>
          <p14:tracePt t="71514" x="5251450" y="2878138"/>
          <p14:tracePt t="71517" x="4606925" y="2649538"/>
          <p14:tracePt t="71524" x="3976688" y="2357438"/>
          <p14:tracePt t="71531" x="3475038" y="2114550"/>
          <p14:tracePt t="71539" x="2868613" y="1801813"/>
          <p14:tracePt t="71547" x="2501900" y="1617663"/>
          <p14:tracePt t="71551" x="1925638" y="1349375"/>
          <p14:tracePt t="71561" x="1747838" y="1255713"/>
          <p14:tracePt t="71566" x="1166813" y="987425"/>
          <p14:tracePt t="71572" x="1082675" y="942975"/>
          <p14:tracePt t="71581" x="804863" y="809625"/>
          <p14:tracePt t="71585" x="655638" y="749300"/>
          <p14:tracePt t="71596" x="546100" y="695325"/>
          <p14:tracePt t="71601" x="531813" y="690563"/>
          <p14:tracePt t="71607" x="525463" y="690563"/>
          <p14:tracePt t="71616" x="520700" y="690563"/>
          <p14:tracePt t="71864" x="520700" y="604838"/>
          <p14:tracePt t="71872" x="520700" y="476250"/>
          <p14:tracePt t="71878" x="520700" y="371475"/>
          <p14:tracePt t="71887" x="536575" y="287338"/>
          <p14:tracePt t="71894" x="546100" y="193675"/>
          <p14:tracePt t="71899" x="565150" y="100013"/>
          <p14:tracePt t="71907" x="576263" y="4763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EEDBA-15A6-465F-9A36-AC722EE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86" y="631711"/>
            <a:ext cx="7886700" cy="806839"/>
          </a:xfrm>
        </p:spPr>
        <p:txBody>
          <a:bodyPr>
            <a:normAutofit/>
          </a:bodyPr>
          <a:lstStyle/>
          <a:p>
            <a:r>
              <a:rPr lang="en-GB" b="1" dirty="0"/>
              <a:t>Az </a:t>
            </a:r>
            <a:r>
              <a:rPr lang="en-GB" b="1" dirty="0" err="1">
                <a:solidFill>
                  <a:srgbClr val="0070C0"/>
                </a:solidFill>
              </a:rPr>
              <a:t>Alquernat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Nebsui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/>
              <a:t>főbb</a:t>
            </a:r>
            <a:r>
              <a:rPr lang="en-GB" b="1" dirty="0"/>
              <a:t> </a:t>
            </a:r>
            <a:r>
              <a:rPr lang="en-GB" b="1" dirty="0" err="1"/>
              <a:t>jellemzői</a:t>
            </a:r>
            <a:endParaRPr lang="en-GB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473965-6974-4610-971A-7AF2D4831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62" y="1873587"/>
            <a:ext cx="7886700" cy="3263504"/>
          </a:xfrm>
        </p:spPr>
        <p:txBody>
          <a:bodyPr/>
          <a:lstStyle/>
          <a:p>
            <a:r>
              <a:rPr lang="hu-HU" sz="2400" dirty="0"/>
              <a:t>A bélrendszer egészségének és működésének javítása</a:t>
            </a:r>
            <a:endParaRPr lang="es-ES" sz="2400" dirty="0"/>
          </a:p>
          <a:p>
            <a:r>
              <a:rPr lang="en-GB" sz="2400" dirty="0"/>
              <a:t>A </a:t>
            </a:r>
            <a:r>
              <a:rPr lang="en-GB" sz="2400" dirty="0" err="1"/>
              <a:t>bél</a:t>
            </a:r>
            <a:r>
              <a:rPr lang="en-GB" sz="2400" dirty="0"/>
              <a:t> a </a:t>
            </a:r>
            <a:r>
              <a:rPr lang="en-GB" sz="2400" dirty="0" err="1"/>
              <a:t>módosított</a:t>
            </a:r>
            <a:r>
              <a:rPr lang="en-GB" sz="2400" dirty="0"/>
              <a:t> </a:t>
            </a:r>
            <a:r>
              <a:rPr lang="en-GB" sz="2400" dirty="0" err="1"/>
              <a:t>étrendhez</a:t>
            </a:r>
            <a:r>
              <a:rPr lang="en-GB" sz="2400" dirty="0"/>
              <a:t> </a:t>
            </a:r>
            <a:r>
              <a:rPr lang="en-GB" sz="2400" dirty="0" err="1"/>
              <a:t>való</a:t>
            </a:r>
            <a:r>
              <a:rPr lang="en-GB" sz="2400" dirty="0"/>
              <a:t> </a:t>
            </a:r>
            <a:r>
              <a:rPr lang="en-GB" sz="2400" dirty="0" err="1"/>
              <a:t>alkalmazkodásának</a:t>
            </a:r>
            <a:r>
              <a:rPr lang="en-GB" sz="2400" dirty="0"/>
              <a:t> </a:t>
            </a:r>
            <a:r>
              <a:rPr lang="en-GB" sz="2400" dirty="0" err="1"/>
              <a:t>támogatása</a:t>
            </a:r>
            <a:r>
              <a:rPr lang="en-GB" sz="2400" dirty="0"/>
              <a:t> </a:t>
            </a:r>
          </a:p>
          <a:p>
            <a:r>
              <a:rPr lang="en-GB" sz="2400" dirty="0"/>
              <a:t>A </a:t>
            </a:r>
            <a:r>
              <a:rPr lang="en-GB" sz="2400" dirty="0" err="1"/>
              <a:t>belek</a:t>
            </a:r>
            <a:r>
              <a:rPr lang="en-GB" sz="2400" dirty="0"/>
              <a:t> </a:t>
            </a:r>
            <a:r>
              <a:rPr lang="en-GB" sz="2400" dirty="0" err="1"/>
              <a:t>fiziológiájának</a:t>
            </a:r>
            <a:r>
              <a:rPr lang="en-GB" sz="2400" dirty="0"/>
              <a:t> </a:t>
            </a:r>
            <a:r>
              <a:rPr lang="en-GB" sz="2400" dirty="0" err="1"/>
              <a:t>helyreállítása</a:t>
            </a:r>
            <a:r>
              <a:rPr lang="en-GB" sz="2400" dirty="0"/>
              <a:t> </a:t>
            </a:r>
            <a:r>
              <a:rPr lang="en-GB" sz="2400" dirty="0" err="1"/>
              <a:t>gyomor-bélrendszeri</a:t>
            </a:r>
            <a:r>
              <a:rPr lang="en-GB" sz="2400" dirty="0"/>
              <a:t> </a:t>
            </a:r>
            <a:r>
              <a:rPr lang="en-GB" sz="2400" dirty="0" err="1"/>
              <a:t>zavarok</a:t>
            </a:r>
            <a:r>
              <a:rPr lang="en-GB" sz="2400" dirty="0"/>
              <a:t> </a:t>
            </a:r>
            <a:r>
              <a:rPr lang="en-GB" sz="2400" dirty="0" err="1"/>
              <a:t>esetén</a:t>
            </a:r>
            <a:endParaRPr lang="en-GB" sz="1200" dirty="0"/>
          </a:p>
          <a:p>
            <a:pPr marL="0" indent="0" algn="ctr">
              <a:buNone/>
            </a:pPr>
            <a:r>
              <a:rPr lang="en-GB" sz="2000" b="1" u="sng" dirty="0"/>
              <a:t>FOKOZOTT TERMELÉKENYSÉG A SERTÉS- ÉS BAROMFITENYÉSZTÉSBEN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21E25F4-FBB6-49AA-8D4C-5B37E3CFCCDF}"/>
              </a:ext>
            </a:extLst>
          </p:cNvPr>
          <p:cNvSpPr/>
          <p:nvPr/>
        </p:nvSpPr>
        <p:spPr>
          <a:xfrm>
            <a:off x="1264118" y="4292478"/>
            <a:ext cx="1171575" cy="43585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1000" b="1" dirty="0" err="1">
                <a:solidFill>
                  <a:prstClr val="white"/>
                </a:solidFill>
                <a:latin typeface="Calibri" panose="020F0502020204030204"/>
                <a:ea typeface="Microsoft YaHei"/>
              </a:rPr>
              <a:t>FCR</a:t>
            </a:r>
            <a:endParaRPr lang="en-US" sz="1000" b="1" dirty="0">
              <a:solidFill>
                <a:prstClr val="white"/>
              </a:solidFill>
              <a:latin typeface="Calibri" panose="020F0502020204030204"/>
              <a:ea typeface="Microsoft YaHei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A2FD572-F482-4C33-8971-E97BC10C3086}"/>
              </a:ext>
            </a:extLst>
          </p:cNvPr>
          <p:cNvSpPr/>
          <p:nvPr/>
        </p:nvSpPr>
        <p:spPr>
          <a:xfrm>
            <a:off x="2539597" y="4292477"/>
            <a:ext cx="1254135" cy="43585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1000" b="1" dirty="0">
                <a:solidFill>
                  <a:prstClr val="white"/>
                </a:solidFill>
                <a:ea typeface="Microsoft YaHei"/>
              </a:rPr>
              <a:t>SÚLYGYARAPODÁS</a:t>
            </a:r>
            <a:endParaRPr lang="en-US" sz="1000" b="1" dirty="0">
              <a:solidFill>
                <a:prstClr val="white"/>
              </a:solidFill>
              <a:latin typeface="Calibri" panose="020F0502020204030204"/>
              <a:ea typeface="Microsoft YaHei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A1852AB-F99A-4D9F-903E-6E20CC067512}"/>
              </a:ext>
            </a:extLst>
          </p:cNvPr>
          <p:cNvSpPr/>
          <p:nvPr/>
        </p:nvSpPr>
        <p:spPr>
          <a:xfrm>
            <a:off x="3866325" y="4292478"/>
            <a:ext cx="1171575" cy="43585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1000" b="1" dirty="0">
                <a:solidFill>
                  <a:prstClr val="white"/>
                </a:solidFill>
                <a:ea typeface="Microsoft YaHei"/>
              </a:rPr>
              <a:t>BÉLRENDSZERI EGÉSZSÉG</a:t>
            </a:r>
            <a:endParaRPr lang="en-US" sz="1000" b="1" dirty="0">
              <a:solidFill>
                <a:prstClr val="white"/>
              </a:solidFill>
              <a:latin typeface="Calibri" panose="020F0502020204030204"/>
              <a:ea typeface="Microsoft YaHei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C1A907C-57AC-474D-815C-6232CF44A7EF}"/>
              </a:ext>
            </a:extLst>
          </p:cNvPr>
          <p:cNvSpPr/>
          <p:nvPr/>
        </p:nvSpPr>
        <p:spPr>
          <a:xfrm>
            <a:off x="5157858" y="4292477"/>
            <a:ext cx="1273042" cy="43585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1000" b="1" dirty="0">
                <a:solidFill>
                  <a:prstClr val="white"/>
                </a:solidFill>
                <a:ea typeface="Microsoft YaHei"/>
              </a:rPr>
              <a:t>HOMOGÉNITÁS</a:t>
            </a:r>
            <a:endParaRPr lang="en-US" sz="1000" b="1" dirty="0">
              <a:solidFill>
                <a:prstClr val="white"/>
              </a:solidFill>
              <a:latin typeface="Calibri" panose="020F0502020204030204"/>
              <a:ea typeface="Microsoft YaHei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11B6CD8-B91C-4C73-8FE2-B049CD66878D}"/>
              </a:ext>
            </a:extLst>
          </p:cNvPr>
          <p:cNvSpPr/>
          <p:nvPr/>
        </p:nvSpPr>
        <p:spPr>
          <a:xfrm>
            <a:off x="6550859" y="4298060"/>
            <a:ext cx="1247681" cy="43585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1000" b="1" dirty="0">
                <a:solidFill>
                  <a:prstClr val="white"/>
                </a:solidFill>
                <a:ea typeface="Microsoft YaHei"/>
              </a:rPr>
              <a:t>VÁGÁSI SÚLY HOZAM</a:t>
            </a:r>
            <a:endParaRPr lang="en-US" sz="1000" b="1" dirty="0">
              <a:solidFill>
                <a:prstClr val="white"/>
              </a:solidFill>
              <a:latin typeface="Calibri" panose="020F0502020204030204"/>
              <a:ea typeface="Microsoft YaHei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F747AFF-F929-4ED6-995A-DE8BA46BF02A}"/>
              </a:ext>
            </a:extLst>
          </p:cNvPr>
          <p:cNvSpPr/>
          <p:nvPr/>
        </p:nvSpPr>
        <p:spPr>
          <a:xfrm>
            <a:off x="2580878" y="4820840"/>
            <a:ext cx="1171575" cy="435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1000" b="1" dirty="0">
                <a:solidFill>
                  <a:prstClr val="white"/>
                </a:solidFill>
                <a:latin typeface="Calibri" panose="020F0502020204030204"/>
                <a:ea typeface="Microsoft YaHei"/>
              </a:rPr>
              <a:t>TOJÁS HOZAM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CCBD74E-9D8F-4A7F-B376-BFE3168D095F}"/>
              </a:ext>
            </a:extLst>
          </p:cNvPr>
          <p:cNvSpPr/>
          <p:nvPr/>
        </p:nvSpPr>
        <p:spPr>
          <a:xfrm>
            <a:off x="3835013" y="4838506"/>
            <a:ext cx="1247681" cy="435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1000" b="1" dirty="0">
                <a:solidFill>
                  <a:prstClr val="white"/>
                </a:solidFill>
                <a:ea typeface="Microsoft YaHei"/>
              </a:rPr>
              <a:t>TOJÁS MINŐSÉG</a:t>
            </a:r>
            <a:endParaRPr lang="en-US" sz="1000" b="1" dirty="0">
              <a:solidFill>
                <a:prstClr val="white"/>
              </a:solidFill>
              <a:latin typeface="Calibri" panose="020F0502020204030204"/>
              <a:ea typeface="Microsoft YaHei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DAFB157-5FB7-40E9-A824-296E4EE66DEC}"/>
              </a:ext>
            </a:extLst>
          </p:cNvPr>
          <p:cNvSpPr/>
          <p:nvPr/>
        </p:nvSpPr>
        <p:spPr>
          <a:xfrm>
            <a:off x="5196566" y="4827186"/>
            <a:ext cx="1247681" cy="435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1000" b="1" dirty="0">
                <a:solidFill>
                  <a:prstClr val="white"/>
                </a:solidFill>
                <a:latin typeface="Calibri" panose="020F0502020204030204"/>
                <a:ea typeface="Microsoft YaHei"/>
              </a:rPr>
              <a:t>TOJÁS SÚLY</a:t>
            </a:r>
          </a:p>
        </p:txBody>
      </p:sp>
      <p:pic>
        <p:nvPicPr>
          <p:cNvPr id="28" name="Picture 7" descr="Broiler Breeder - Chicken Silhouette - Free Transparent PNG Download -  PNGkey">
            <a:extLst>
              <a:ext uri="{FF2B5EF4-FFF2-40B4-BE49-F238E27FC236}">
                <a16:creationId xmlns:a16="http://schemas.microsoft.com/office/drawing/2014/main" id="{4EEC8923-BBF3-490E-B5A5-A17BF8EF1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52" y="1974228"/>
            <a:ext cx="749885" cy="6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40D41F7-5180-49E5-9A15-7C1092EE8823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9" b="11111"/>
          <a:stretch/>
        </p:blipFill>
        <p:spPr bwMode="auto">
          <a:xfrm flipH="1">
            <a:off x="7941998" y="1402895"/>
            <a:ext cx="738077" cy="571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BD9D130-24EA-4833-BBC8-A8C38D0FA1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64" t="26350" r="17142" b="34194"/>
          <a:stretch/>
        </p:blipFill>
        <p:spPr>
          <a:xfrm>
            <a:off x="8467832" y="2145879"/>
            <a:ext cx="536901" cy="343608"/>
          </a:xfrm>
          <a:prstGeom prst="rect">
            <a:avLst/>
          </a:prstGeom>
        </p:spPr>
      </p:pic>
      <p:pic>
        <p:nvPicPr>
          <p:cNvPr id="33" name="Picture 2" descr="Piggy savings with coins money bag Royalty Free Vector Image">
            <a:extLst>
              <a:ext uri="{FF2B5EF4-FFF2-40B4-BE49-F238E27FC236}">
                <a16:creationId xmlns:a16="http://schemas.microsoft.com/office/drawing/2014/main" id="{E792429B-15F9-4FC3-B7E2-E70AC5B13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6" b="20000"/>
          <a:stretch/>
        </p:blipFill>
        <p:spPr bwMode="auto">
          <a:xfrm>
            <a:off x="852052" y="5038769"/>
            <a:ext cx="1529169" cy="111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B2DE0-5563-A208-3E46-E198C73E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362481"/>
            <a:ext cx="8705850" cy="1325563"/>
          </a:xfrm>
        </p:spPr>
        <p:txBody>
          <a:bodyPr>
            <a:normAutofit/>
          </a:bodyPr>
          <a:lstStyle/>
          <a:p>
            <a:r>
              <a:rPr lang="es-ES" sz="3600" b="1" dirty="0"/>
              <a:t>2. </a:t>
            </a:r>
            <a:r>
              <a:rPr lang="es-ES" sz="3600" b="1" dirty="0" err="1"/>
              <a:t>Baktériumok</a:t>
            </a:r>
            <a:r>
              <a:rPr lang="es-ES" sz="3600" b="1" dirty="0"/>
              <a:t> </a:t>
            </a:r>
            <a:r>
              <a:rPr lang="es-ES" sz="3600" b="1" dirty="0" err="1"/>
              <a:t>okozta</a:t>
            </a:r>
            <a:r>
              <a:rPr lang="es-ES" sz="3600" b="1" dirty="0"/>
              <a:t> </a:t>
            </a:r>
            <a:r>
              <a:rPr lang="es-ES" sz="3600" b="1" dirty="0" err="1"/>
              <a:t>főbb</a:t>
            </a:r>
            <a:r>
              <a:rPr lang="es-ES" sz="3600" b="1" dirty="0"/>
              <a:t> </a:t>
            </a:r>
            <a:r>
              <a:rPr lang="es-ES" sz="3600" b="1" dirty="0" err="1"/>
              <a:t>kihívások</a:t>
            </a:r>
            <a:r>
              <a:rPr lang="es-ES" sz="3600" b="1" dirty="0"/>
              <a:t> - </a:t>
            </a:r>
            <a:r>
              <a:rPr lang="es-ES" sz="3600" b="1" dirty="0" err="1"/>
              <a:t>Baromfi</a:t>
            </a:r>
            <a:endParaRPr lang="es-ES" sz="36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19A98-8177-6DBB-AC79-CBDDA6B0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6672"/>
            <a:ext cx="78867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s-ES" dirty="0" err="1">
                <a:solidFill>
                  <a:srgbClr val="212529"/>
                </a:solidFill>
                <a:latin typeface="system-ui"/>
              </a:rPr>
              <a:t>E</a:t>
            </a:r>
            <a:r>
              <a:rPr lang="es-ES" b="0" i="0" dirty="0" err="1">
                <a:solidFill>
                  <a:srgbClr val="212529"/>
                </a:solidFill>
                <a:effectLst/>
                <a:latin typeface="system-ui"/>
              </a:rPr>
              <a:t>lhalásos</a:t>
            </a:r>
            <a:r>
              <a:rPr lang="es-ES" b="0" i="0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es-ES" b="0" i="0" dirty="0" err="1">
                <a:solidFill>
                  <a:srgbClr val="212529"/>
                </a:solidFill>
                <a:effectLst/>
                <a:latin typeface="system-ui"/>
              </a:rPr>
              <a:t>bélgyulladás</a:t>
            </a:r>
            <a:endParaRPr lang="es-ES" b="0" i="0" dirty="0">
              <a:solidFill>
                <a:srgbClr val="212529"/>
              </a:solidFill>
              <a:effectLst/>
              <a:latin typeface="system-ui"/>
            </a:endParaRPr>
          </a:p>
          <a:p>
            <a:pPr marL="0" indent="0">
              <a:buNone/>
            </a:pPr>
            <a:r>
              <a:rPr lang="en-US" sz="1800" b="1" dirty="0"/>
              <a:t>Clostridium perfringens A-</a:t>
            </a:r>
            <a:r>
              <a:rPr lang="en-US" sz="1800" b="1" dirty="0" err="1"/>
              <a:t>típusú</a:t>
            </a:r>
            <a:r>
              <a:rPr lang="en-US" sz="1800" b="1" dirty="0"/>
              <a:t> </a:t>
            </a:r>
            <a:r>
              <a:rPr lang="en-US" sz="1800" b="1" dirty="0" err="1"/>
              <a:t>enterotoxémia</a:t>
            </a:r>
            <a:endParaRPr lang="en-US" sz="1800" b="1" i="1" dirty="0"/>
          </a:p>
          <a:p>
            <a:pPr>
              <a:buFontTx/>
              <a:buChar char="-"/>
            </a:pPr>
            <a:r>
              <a:rPr lang="en-US" dirty="0" err="1"/>
              <a:t>Fertőző</a:t>
            </a:r>
            <a:r>
              <a:rPr lang="en-US" dirty="0"/>
              <a:t> </a:t>
            </a:r>
            <a:r>
              <a:rPr lang="en-US" dirty="0" err="1"/>
              <a:t>elhalásos</a:t>
            </a:r>
            <a:r>
              <a:rPr lang="en-US" dirty="0"/>
              <a:t> </a:t>
            </a:r>
            <a:r>
              <a:rPr lang="en-US" dirty="0" err="1"/>
              <a:t>májgyulladás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Az </a:t>
            </a:r>
            <a:r>
              <a:rPr lang="en-US" sz="1800" u="sng" dirty="0"/>
              <a:t>Enterobacteriaceae </a:t>
            </a:r>
            <a:r>
              <a:rPr lang="en-US" sz="1800" u="sng" dirty="0" err="1"/>
              <a:t>családba</a:t>
            </a:r>
            <a:r>
              <a:rPr lang="en-US" sz="1800" u="sng" dirty="0"/>
              <a:t> </a:t>
            </a:r>
            <a:r>
              <a:rPr lang="en-US" sz="1800" u="sng" dirty="0" err="1"/>
              <a:t>tartozó</a:t>
            </a:r>
            <a:r>
              <a:rPr lang="en-US" sz="1800" dirty="0"/>
              <a:t>, </a:t>
            </a:r>
            <a:r>
              <a:rPr lang="en-US" sz="1800" dirty="0" err="1"/>
              <a:t>többek</a:t>
            </a:r>
            <a:r>
              <a:rPr lang="en-US" sz="1800" dirty="0"/>
              <a:t> </a:t>
            </a:r>
            <a:r>
              <a:rPr lang="en-US" sz="1800" dirty="0" err="1"/>
              <a:t>között</a:t>
            </a:r>
            <a:r>
              <a:rPr lang="en-US" sz="1800" dirty="0"/>
              <a:t> a Salmonella, Escherichia, Proteus, Pseudomonas </a:t>
            </a:r>
            <a:r>
              <a:rPr lang="en-US" sz="1800" dirty="0" err="1"/>
              <a:t>és</a:t>
            </a:r>
            <a:r>
              <a:rPr lang="en-US" sz="1800" dirty="0"/>
              <a:t> Klebsiella </a:t>
            </a:r>
            <a:r>
              <a:rPr lang="en-US" sz="1800" dirty="0" err="1"/>
              <a:t>nemzetségekbe</a:t>
            </a:r>
            <a:r>
              <a:rPr lang="en-US" sz="1800" dirty="0"/>
              <a:t> </a:t>
            </a:r>
            <a:r>
              <a:rPr lang="en-US" sz="1800" dirty="0" err="1"/>
              <a:t>tartozó</a:t>
            </a:r>
            <a:r>
              <a:rPr lang="en-US" sz="1800" dirty="0"/>
              <a:t> </a:t>
            </a:r>
            <a:r>
              <a:rPr lang="en-US" sz="1800" dirty="0" err="1"/>
              <a:t>baktériumok</a:t>
            </a:r>
            <a:r>
              <a:rPr lang="en-US" sz="1800" dirty="0"/>
              <a:t> </a:t>
            </a:r>
            <a:r>
              <a:rPr lang="en-US" sz="1800" dirty="0" err="1"/>
              <a:t>okozzák</a:t>
            </a:r>
            <a:r>
              <a:rPr lang="en-US" sz="1800" dirty="0"/>
              <a:t>, </a:t>
            </a:r>
            <a:r>
              <a:rPr lang="en-US" sz="1800" dirty="0" err="1"/>
              <a:t>elsősorban</a:t>
            </a:r>
            <a:r>
              <a:rPr lang="en-US" sz="1800" dirty="0"/>
              <a:t> </a:t>
            </a:r>
            <a:r>
              <a:rPr lang="en-US" sz="1800" dirty="0" err="1"/>
              <a:t>azok</a:t>
            </a:r>
            <a:r>
              <a:rPr lang="en-US" sz="1800" dirty="0"/>
              <a:t>, </a:t>
            </a:r>
            <a:r>
              <a:rPr lang="en-US" sz="1800" dirty="0" err="1"/>
              <a:t>amelyek</a:t>
            </a:r>
            <a:r>
              <a:rPr lang="en-US" sz="1800" dirty="0"/>
              <a:t> </a:t>
            </a:r>
            <a:r>
              <a:rPr lang="en-US" sz="1800" dirty="0" err="1"/>
              <a:t>termofilek</a:t>
            </a:r>
            <a:r>
              <a:rPr lang="en-US" sz="1800" dirty="0"/>
              <a:t> </a:t>
            </a:r>
            <a:r>
              <a:rPr lang="en-US" sz="1800" dirty="0" err="1"/>
              <a:t>és</a:t>
            </a:r>
            <a:r>
              <a:rPr lang="en-US" sz="1800" dirty="0"/>
              <a:t> </a:t>
            </a:r>
            <a:r>
              <a:rPr lang="en-US" sz="1800" u="sng" dirty="0"/>
              <a:t>SH2</a:t>
            </a:r>
            <a:r>
              <a:rPr lang="en-US" sz="1800" dirty="0"/>
              <a:t> </a:t>
            </a:r>
            <a:r>
              <a:rPr lang="en-US" sz="1800" dirty="0" err="1"/>
              <a:t>és</a:t>
            </a:r>
            <a:r>
              <a:rPr lang="en-US" sz="1800" dirty="0"/>
              <a:t> IV </a:t>
            </a:r>
            <a:r>
              <a:rPr lang="en-US" sz="1800" dirty="0" err="1"/>
              <a:t>típusú</a:t>
            </a:r>
            <a:r>
              <a:rPr lang="en-US" sz="1800" dirty="0"/>
              <a:t> </a:t>
            </a:r>
            <a:r>
              <a:rPr lang="en-US" sz="1800" dirty="0" err="1"/>
              <a:t>toxinokat</a:t>
            </a:r>
            <a:r>
              <a:rPr lang="en-US" sz="1800" dirty="0"/>
              <a:t> </a:t>
            </a:r>
            <a:r>
              <a:rPr lang="en-US" sz="1800" dirty="0" err="1"/>
              <a:t>termelnek</a:t>
            </a:r>
            <a:r>
              <a:rPr lang="en-US" sz="1800" dirty="0"/>
              <a:t>.</a:t>
            </a:r>
            <a:endParaRPr lang="en-US" sz="1800" b="1" i="1" dirty="0"/>
          </a:p>
          <a:p>
            <a:pPr marL="0" indent="0">
              <a:buNone/>
            </a:pPr>
            <a:r>
              <a:rPr lang="en-US" sz="1800" b="1" i="1" dirty="0"/>
              <a:t>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2C45568-7D52-94EC-2BBF-086A4C3EB337}"/>
              </a:ext>
            </a:extLst>
          </p:cNvPr>
          <p:cNvSpPr txBox="1">
            <a:spLocks/>
          </p:cNvSpPr>
          <p:nvPr/>
        </p:nvSpPr>
        <p:spPr>
          <a:xfrm>
            <a:off x="821860" y="2326140"/>
            <a:ext cx="5411161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15ABDB-BD6D-7BC2-D227-E5BED7EE89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08" y="1576672"/>
            <a:ext cx="1644242" cy="1257649"/>
          </a:xfrm>
          <a:prstGeom prst="rect">
            <a:avLst/>
          </a:prstGeom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id="{815D2C93-FC0D-EBF7-C6C0-069984944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35" y="4748609"/>
            <a:ext cx="4808730" cy="1817497"/>
          </a:xfrm>
          <a:prstGeom prst="rect">
            <a:avLst/>
          </a:prstGeom>
        </p:spPr>
      </p:pic>
      <p:sp>
        <p:nvSpPr>
          <p:cNvPr id="8" name="Elipse 9">
            <a:extLst>
              <a:ext uri="{FF2B5EF4-FFF2-40B4-BE49-F238E27FC236}">
                <a16:creationId xmlns:a16="http://schemas.microsoft.com/office/drawing/2014/main" id="{F0829ED7-6FF1-FEFB-59AE-D96EB1993D0B}"/>
              </a:ext>
            </a:extLst>
          </p:cNvPr>
          <p:cNvSpPr/>
          <p:nvPr/>
        </p:nvSpPr>
        <p:spPr>
          <a:xfrm>
            <a:off x="6891105" y="3851609"/>
            <a:ext cx="2212085" cy="105911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↑</a:t>
            </a:r>
            <a:r>
              <a:rPr lang="en-US" sz="1600" dirty="0" err="1">
                <a:solidFill>
                  <a:schemeClr val="tx1"/>
                </a:solidFill>
              </a:rPr>
              <a:t>mortalitás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(7 nap)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↓</a:t>
            </a:r>
            <a:r>
              <a:rPr lang="en-US" sz="1600" dirty="0" err="1">
                <a:solidFill>
                  <a:schemeClr val="tx1"/>
                </a:solidFill>
              </a:rPr>
              <a:t>vágáskori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élősúly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ángulo 10">
            <a:extLst>
              <a:ext uri="{FF2B5EF4-FFF2-40B4-BE49-F238E27FC236}">
                <a16:creationId xmlns:a16="http://schemas.microsoft.com/office/drawing/2014/main" id="{B639E84B-69F2-88AB-B758-49F6310F9B8A}"/>
              </a:ext>
            </a:extLst>
          </p:cNvPr>
          <p:cNvSpPr/>
          <p:nvPr/>
        </p:nvSpPr>
        <p:spPr>
          <a:xfrm>
            <a:off x="452744" y="4074134"/>
            <a:ext cx="6202056" cy="369333"/>
          </a:xfrm>
          <a:prstGeom prst="rect">
            <a:avLst/>
          </a:prstGeom>
          <a:solidFill>
            <a:schemeClr val="bg2">
              <a:lumMod val="9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</a:t>
            </a:r>
            <a:r>
              <a:rPr lang="en-US" sz="1600" dirty="0" err="1">
                <a:solidFill>
                  <a:schemeClr val="tx1"/>
                </a:solidFill>
              </a:rPr>
              <a:t>kórokozók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között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megtalálható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i="1" dirty="0">
                <a:solidFill>
                  <a:schemeClr val="tx1"/>
                </a:solidFill>
              </a:rPr>
              <a:t>Salmonella, Proteus </a:t>
            </a:r>
            <a:r>
              <a:rPr lang="en-US" sz="1600" dirty="0" err="1">
                <a:solidFill>
                  <a:schemeClr val="tx1"/>
                </a:solidFill>
              </a:rPr>
              <a:t>és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Pseudomonas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67B03-B48A-4694-7343-F41FD6EC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51489"/>
            <a:ext cx="8276831" cy="25961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/>
              <a:t>Az </a:t>
            </a:r>
            <a:r>
              <a:rPr lang="en-US" sz="7200" dirty="0" err="1">
                <a:solidFill>
                  <a:srgbClr val="0070C0"/>
                </a:solidFill>
              </a:rPr>
              <a:t>Alquernat</a:t>
            </a:r>
            <a:r>
              <a:rPr lang="en-US" sz="7200" dirty="0">
                <a:solidFill>
                  <a:srgbClr val="0070C0"/>
                </a:solidFill>
              </a:rPr>
              <a:t> </a:t>
            </a:r>
            <a:r>
              <a:rPr lang="en-US" sz="7200" dirty="0" err="1">
                <a:solidFill>
                  <a:srgbClr val="0070C0"/>
                </a:solidFill>
              </a:rPr>
              <a:t>Nebsui</a:t>
            </a:r>
            <a:r>
              <a:rPr lang="en-US" sz="7200" dirty="0">
                <a:solidFill>
                  <a:srgbClr val="0070C0"/>
                </a:solidFill>
              </a:rPr>
              <a:t> </a:t>
            </a:r>
            <a:r>
              <a:rPr lang="en-US" sz="7200" dirty="0" err="1"/>
              <a:t>hatása</a:t>
            </a:r>
            <a:r>
              <a:rPr lang="en-US" sz="7200" dirty="0"/>
              <a:t> </a:t>
            </a:r>
            <a:r>
              <a:rPr lang="en-US" sz="7200" dirty="0" err="1"/>
              <a:t>brojlercsirkékben</a:t>
            </a:r>
            <a:endParaRPr lang="es-ES" sz="5400" b="1" dirty="0"/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4D639824-52C6-18A4-190A-575DAE98DA6C}"/>
              </a:ext>
            </a:extLst>
          </p:cNvPr>
          <p:cNvSpPr txBox="1">
            <a:spLocks/>
          </p:cNvSpPr>
          <p:nvPr/>
        </p:nvSpPr>
        <p:spPr>
          <a:xfrm>
            <a:off x="1144005" y="4220348"/>
            <a:ext cx="78867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Lettország</a:t>
            </a:r>
            <a:r>
              <a:rPr lang="en-US" dirty="0"/>
              <a:t>, 2014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195190BD-6C67-B584-3863-15EA1DD5C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6331" y="3847677"/>
            <a:ext cx="1460049" cy="129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407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2F99E9-2FA2-422F-939D-9DC316FC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Kísérleti</a:t>
            </a:r>
            <a:r>
              <a:rPr lang="en-US" b="1" dirty="0"/>
              <a:t> </a:t>
            </a:r>
            <a:r>
              <a:rPr lang="en-US" b="1" dirty="0" err="1"/>
              <a:t>terv</a:t>
            </a:r>
            <a:endParaRPr lang="en-US" b="1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7029E8-33CE-4A4A-9EB8-50AC78B33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Cél</a:t>
            </a:r>
            <a:r>
              <a:rPr lang="en-US" b="1" dirty="0"/>
              <a:t>:</a:t>
            </a:r>
            <a:r>
              <a:rPr lang="en-US" dirty="0"/>
              <a:t> Az </a:t>
            </a:r>
            <a:r>
              <a:rPr lang="en-US" dirty="0" err="1">
                <a:solidFill>
                  <a:srgbClr val="0070C0"/>
                </a:solidFill>
              </a:rPr>
              <a:t>Alquernat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Nebsui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hatásának</a:t>
            </a:r>
            <a:r>
              <a:rPr lang="en-US" dirty="0"/>
              <a:t> </a:t>
            </a:r>
            <a:r>
              <a:rPr lang="en-US" dirty="0" err="1"/>
              <a:t>értékelése</a:t>
            </a:r>
            <a:r>
              <a:rPr lang="en-US" dirty="0"/>
              <a:t> </a:t>
            </a:r>
            <a:r>
              <a:rPr lang="en-US" dirty="0" err="1"/>
              <a:t>brojlercsirkék</a:t>
            </a:r>
            <a:r>
              <a:rPr lang="en-US" dirty="0"/>
              <a:t> </a:t>
            </a:r>
            <a:r>
              <a:rPr lang="en-US" dirty="0" err="1"/>
              <a:t>teljesítményére</a:t>
            </a:r>
            <a:r>
              <a:rPr lang="en-US" dirty="0"/>
              <a:t> </a:t>
            </a:r>
            <a:r>
              <a:rPr lang="en-US" dirty="0" err="1"/>
              <a:t>vetítve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Állatok</a:t>
            </a:r>
            <a:r>
              <a:rPr lang="en-US" b="1" dirty="0"/>
              <a:t> </a:t>
            </a:r>
            <a:r>
              <a:rPr lang="en-US" b="1" dirty="0" err="1"/>
              <a:t>száma</a:t>
            </a:r>
            <a:r>
              <a:rPr lang="en-US" b="1" dirty="0"/>
              <a:t>:</a:t>
            </a:r>
            <a:r>
              <a:rPr lang="en-US" dirty="0"/>
              <a:t> 184.901</a:t>
            </a:r>
          </a:p>
          <a:p>
            <a:pPr marL="0" indent="0">
              <a:buNone/>
            </a:pPr>
            <a:r>
              <a:rPr lang="en-US" b="1" dirty="0" err="1"/>
              <a:t>Csoportok</a:t>
            </a:r>
            <a:r>
              <a:rPr lang="en-US" b="1" dirty="0"/>
              <a:t>:</a:t>
            </a:r>
          </a:p>
          <a:p>
            <a:r>
              <a:rPr lang="en-US" b="1" dirty="0" err="1"/>
              <a:t>Kontrollcsoport</a:t>
            </a:r>
            <a:r>
              <a:rPr lang="en-US" b="1" dirty="0"/>
              <a:t>: </a:t>
            </a:r>
            <a:r>
              <a:rPr lang="en-US" dirty="0"/>
              <a:t>standard </a:t>
            </a:r>
            <a:r>
              <a:rPr lang="en-US" dirty="0" err="1"/>
              <a:t>étrend</a:t>
            </a:r>
            <a:r>
              <a:rPr lang="en-US" dirty="0"/>
              <a:t> (78.232 birds)</a:t>
            </a:r>
            <a:endParaRPr lang="en-US" b="1" dirty="0"/>
          </a:p>
          <a:p>
            <a:r>
              <a:rPr lang="en-US" b="1" dirty="0"/>
              <a:t>Nebsui: </a:t>
            </a:r>
            <a:r>
              <a:rPr lang="en-US" dirty="0"/>
              <a:t>standard </a:t>
            </a:r>
            <a:r>
              <a:rPr lang="en-US" dirty="0" err="1"/>
              <a:t>étrend</a:t>
            </a:r>
            <a:r>
              <a:rPr lang="en-US" dirty="0"/>
              <a:t> + Alquernat Nebsui 0,5 kg/t</a:t>
            </a:r>
            <a:endParaRPr lang="en-US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199752-4245-4F96-8B9F-0E42F6D1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62B0-52B9-4F6C-802A-7FAD07900067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661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EED17-DFB2-4451-A8F0-945EDC54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Eredmények</a:t>
            </a:r>
            <a:endParaRPr lang="en-US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A1E1E5-167B-4392-A409-0418CCAA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62B0-52B9-4F6C-802A-7FAD07900067}" type="slidenum">
              <a:rPr lang="es-ES" smtClean="0"/>
              <a:t>32</a:t>
            </a:fld>
            <a:endParaRPr lang="es-ES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BF8977A-EA86-47D8-85D1-4989212DD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196488"/>
              </p:ext>
            </p:extLst>
          </p:nvPr>
        </p:nvGraphicFramePr>
        <p:xfrm>
          <a:off x="393400" y="2298583"/>
          <a:ext cx="83572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527">
                  <a:extLst>
                    <a:ext uri="{9D8B030D-6E8A-4147-A177-3AD203B41FA5}">
                      <a16:colId xmlns:a16="http://schemas.microsoft.com/office/drawing/2014/main" val="3920485969"/>
                    </a:ext>
                  </a:extLst>
                </a:gridCol>
                <a:gridCol w="1705336">
                  <a:extLst>
                    <a:ext uri="{9D8B030D-6E8A-4147-A177-3AD203B41FA5}">
                      <a16:colId xmlns:a16="http://schemas.microsoft.com/office/drawing/2014/main" val="3630781125"/>
                    </a:ext>
                  </a:extLst>
                </a:gridCol>
                <a:gridCol w="1605022">
                  <a:extLst>
                    <a:ext uri="{9D8B030D-6E8A-4147-A177-3AD203B41FA5}">
                      <a16:colId xmlns:a16="http://schemas.microsoft.com/office/drawing/2014/main" val="2479704934"/>
                    </a:ext>
                  </a:extLst>
                </a:gridCol>
                <a:gridCol w="1877302">
                  <a:extLst>
                    <a:ext uri="{9D8B030D-6E8A-4147-A177-3AD203B41FA5}">
                      <a16:colId xmlns:a16="http://schemas.microsoft.com/office/drawing/2014/main" val="981933042"/>
                    </a:ext>
                  </a:extLst>
                </a:gridCol>
                <a:gridCol w="1648013">
                  <a:extLst>
                    <a:ext uri="{9D8B030D-6E8A-4147-A177-3AD203B41FA5}">
                      <a16:colId xmlns:a16="http://schemas.microsoft.com/office/drawing/2014/main" val="1137746758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noProof="0" dirty="0" err="1"/>
                        <a:t>Teljesítmény-összefoglaló</a:t>
                      </a:r>
                      <a:r>
                        <a:rPr lang="en-US" sz="2400" noProof="0" dirty="0"/>
                        <a:t> (42 nap)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964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>
                          <a:solidFill>
                            <a:srgbClr val="000000"/>
                          </a:solidFill>
                        </a:rPr>
                        <a:t>Súly</a:t>
                      </a:r>
                      <a:r>
                        <a:rPr lang="en-US" sz="2000" b="1" noProof="0" dirty="0">
                          <a:solidFill>
                            <a:srgbClr val="000000"/>
                          </a:solidFill>
                        </a:rPr>
                        <a:t> (kg)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>
                          <a:solidFill>
                            <a:srgbClr val="000000"/>
                          </a:solidFill>
                        </a:rPr>
                        <a:t>Takarmány</a:t>
                      </a:r>
                      <a:r>
                        <a:rPr lang="en-US" sz="2000" b="1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1" noProof="0" dirty="0" err="1">
                          <a:solidFill>
                            <a:srgbClr val="000000"/>
                          </a:solidFill>
                        </a:rPr>
                        <a:t>bevitel</a:t>
                      </a:r>
                      <a:r>
                        <a:rPr lang="en-US" sz="2000" b="1" noProof="0" dirty="0">
                          <a:solidFill>
                            <a:srgbClr val="000000"/>
                          </a:solidFill>
                        </a:rPr>
                        <a:t> (kg)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prstClr val="black"/>
                          </a:solidFill>
                          <a:latin typeface="+mn-lt"/>
                        </a:rPr>
                        <a:t>Takarmány-átalakítási</a:t>
                      </a:r>
                      <a:r>
                        <a:rPr lang="en-US" sz="1800" b="1" dirty="0">
                          <a:solidFill>
                            <a:prstClr val="black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prstClr val="black"/>
                          </a:solidFill>
                          <a:latin typeface="+mn-lt"/>
                        </a:rPr>
                        <a:t>arány</a:t>
                      </a:r>
                      <a:endParaRPr lang="en-US" sz="18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>
                          <a:solidFill>
                            <a:srgbClr val="000000"/>
                          </a:solidFill>
                        </a:rPr>
                        <a:t>Életkor</a:t>
                      </a:r>
                      <a:r>
                        <a:rPr lang="en-US" sz="2000" b="1" noProof="0" dirty="0">
                          <a:solidFill>
                            <a:srgbClr val="000000"/>
                          </a:solidFill>
                        </a:rPr>
                        <a:t> (nap)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9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Kontroll</a:t>
                      </a:r>
                      <a:endParaRPr lang="en-US" sz="2400" b="1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000000"/>
                          </a:solidFill>
                          <a:latin typeface="+mn-lt"/>
                        </a:rPr>
                        <a:t>2,326</a:t>
                      </a:r>
                    </a:p>
                  </a:txBody>
                  <a:tcPr marL="8843" marR="8843" marT="88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>
                          <a:solidFill>
                            <a:srgbClr val="000000"/>
                          </a:solidFill>
                          <a:latin typeface="+mn-lt"/>
                        </a:rPr>
                        <a:t>3,837</a:t>
                      </a:r>
                    </a:p>
                  </a:txBody>
                  <a:tcPr marL="8843" marR="8843" marT="88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1,648</a:t>
                      </a:r>
                    </a:p>
                  </a:txBody>
                  <a:tcPr marL="8843" marR="8843" marT="88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8843" marR="8843" marT="884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5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>
                          <a:solidFill>
                            <a:srgbClr val="000000"/>
                          </a:solidFill>
                          <a:latin typeface="+mn-lt"/>
                        </a:rPr>
                        <a:t>Nebsui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000000"/>
                          </a:solidFill>
                          <a:latin typeface="+mn-lt"/>
                        </a:rPr>
                        <a:t>2,358</a:t>
                      </a:r>
                    </a:p>
                  </a:txBody>
                  <a:tcPr marL="8843" marR="8843" marT="884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>
                          <a:solidFill>
                            <a:srgbClr val="000000"/>
                          </a:solidFill>
                          <a:latin typeface="+mn-lt"/>
                        </a:rPr>
                        <a:t>3,820</a:t>
                      </a:r>
                    </a:p>
                  </a:txBody>
                  <a:tcPr marL="8843" marR="8843" marT="884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1,624</a:t>
                      </a:r>
                    </a:p>
                  </a:txBody>
                  <a:tcPr marL="8843" marR="8843" marT="884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8843" marR="8843" marT="884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5700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D5F886-BE9B-3EA9-700A-41A06259DE28}"/>
              </a:ext>
            </a:extLst>
          </p:cNvPr>
          <p:cNvSpPr/>
          <p:nvPr/>
        </p:nvSpPr>
        <p:spPr>
          <a:xfrm>
            <a:off x="2239862" y="3909270"/>
            <a:ext cx="4664278" cy="46195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971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D4B94-E218-4E23-BC57-AC600C23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Eredmények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6D8A03-F94A-4360-AC6B-CB4495F3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62B0-52B9-4F6C-802A-7FAD07900067}" type="slidenum">
              <a:rPr lang="es-ES" smtClean="0"/>
              <a:t>33</a:t>
            </a:fld>
            <a:endParaRPr lang="es-ES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938ECC2D-7BFD-438C-9D3E-DF0F8D58B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045951"/>
              </p:ext>
            </p:extLst>
          </p:nvPr>
        </p:nvGraphicFramePr>
        <p:xfrm>
          <a:off x="637039" y="1766902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7C153DBB-7FFC-49DA-8E8F-7AD3D41BB913}"/>
              </a:ext>
            </a:extLst>
          </p:cNvPr>
          <p:cNvSpPr/>
          <p:nvPr/>
        </p:nvSpPr>
        <p:spPr>
          <a:xfrm>
            <a:off x="1904999" y="3960009"/>
            <a:ext cx="1374913" cy="8803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+1,38%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+32 g/</a:t>
            </a:r>
            <a:r>
              <a:rPr lang="es-ES" b="1" dirty="0" err="1">
                <a:solidFill>
                  <a:schemeClr val="tx1"/>
                </a:solidFill>
              </a:rPr>
              <a:t>szárnyas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8DBED9D-B7A5-43A4-B694-F1F4AA036AA0}"/>
              </a:ext>
            </a:extLst>
          </p:cNvPr>
          <p:cNvSpPr/>
          <p:nvPr/>
        </p:nvSpPr>
        <p:spPr>
          <a:xfrm>
            <a:off x="5169879" y="4302910"/>
            <a:ext cx="914400" cy="340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-1,46%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36C63D-8845-4CB1-8925-AD756A465D72}"/>
              </a:ext>
            </a:extLst>
          </p:cNvPr>
          <p:cNvSpPr txBox="1"/>
          <p:nvPr/>
        </p:nvSpPr>
        <p:spPr>
          <a:xfrm>
            <a:off x="2007558" y="5776853"/>
            <a:ext cx="10647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Súly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(kg)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388F51-B492-41B1-98CF-5EDA768158DC}"/>
              </a:ext>
            </a:extLst>
          </p:cNvPr>
          <p:cNvSpPr txBox="1"/>
          <p:nvPr/>
        </p:nvSpPr>
        <p:spPr>
          <a:xfrm>
            <a:off x="4451180" y="5715298"/>
            <a:ext cx="30584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Takarmány-átalakítási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arány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068B6-22B6-FAC3-D7F1-EB303C7A7A83}"/>
              </a:ext>
            </a:extLst>
          </p:cNvPr>
          <p:cNvSpPr/>
          <p:nvPr/>
        </p:nvSpPr>
        <p:spPr>
          <a:xfrm>
            <a:off x="6576969" y="3968399"/>
            <a:ext cx="125834" cy="117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56C5B40-9DD0-992A-FB19-FE962F4C55C3}"/>
              </a:ext>
            </a:extLst>
          </p:cNvPr>
          <p:cNvSpPr txBox="1"/>
          <p:nvPr/>
        </p:nvSpPr>
        <p:spPr>
          <a:xfrm>
            <a:off x="6702803" y="3813152"/>
            <a:ext cx="2299554" cy="427533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Kontrollcsoport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47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50D71-34A5-4650-B8FD-52B9A20E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KONKLÚZIÓ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519138-E6A7-4290-88A3-F0E9F9C6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Alquernat </a:t>
            </a:r>
            <a:r>
              <a:rPr lang="en-US" sz="3200" b="1" dirty="0" err="1">
                <a:solidFill>
                  <a:srgbClr val="0070C0"/>
                </a:solidFill>
              </a:rPr>
              <a:t>Nebsui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 err="1"/>
              <a:t>által</a:t>
            </a:r>
            <a:r>
              <a:rPr lang="en-US" sz="3200" dirty="0"/>
              <a:t> </a:t>
            </a:r>
            <a:r>
              <a:rPr lang="en-US" sz="3200" dirty="0" err="1"/>
              <a:t>elért</a:t>
            </a:r>
            <a:r>
              <a:rPr lang="en-US" sz="3200" dirty="0"/>
              <a:t> </a:t>
            </a:r>
            <a:r>
              <a:rPr lang="en-US" sz="3200" dirty="0" err="1"/>
              <a:t>eredmények</a:t>
            </a:r>
            <a:r>
              <a:rPr lang="en-US" sz="3200" dirty="0"/>
              <a:t>:</a:t>
            </a:r>
          </a:p>
          <a:p>
            <a:r>
              <a:rPr lang="en-US" sz="3200" dirty="0" err="1"/>
              <a:t>Nagyobb</a:t>
            </a:r>
            <a:r>
              <a:rPr lang="en-US" sz="3200" b="1" dirty="0"/>
              <a:t> </a:t>
            </a:r>
            <a:r>
              <a:rPr lang="en-US" sz="3200" b="1" dirty="0" err="1"/>
              <a:t>súly</a:t>
            </a:r>
            <a:r>
              <a:rPr lang="en-US" sz="3200" b="1" dirty="0"/>
              <a:t> </a:t>
            </a:r>
            <a:r>
              <a:rPr lang="en-US" sz="3200" dirty="0"/>
              <a:t>(1,38%)</a:t>
            </a:r>
          </a:p>
          <a:p>
            <a:r>
              <a:rPr lang="en-US" sz="3200" dirty="0" err="1"/>
              <a:t>Jobb</a:t>
            </a:r>
            <a:r>
              <a:rPr lang="en-US" sz="3200" b="1" dirty="0"/>
              <a:t> </a:t>
            </a:r>
            <a:r>
              <a:rPr lang="en-US" sz="3200" b="1" dirty="0" err="1"/>
              <a:t>Takarmány-átalakítási</a:t>
            </a:r>
            <a:r>
              <a:rPr lang="en-US" sz="3200" b="1" dirty="0"/>
              <a:t> </a:t>
            </a:r>
            <a:r>
              <a:rPr lang="en-US" sz="3200" b="1" dirty="0" err="1"/>
              <a:t>arány</a:t>
            </a:r>
            <a:r>
              <a:rPr lang="en-US" sz="3200" b="1" dirty="0"/>
              <a:t> </a:t>
            </a:r>
            <a:r>
              <a:rPr lang="en-US" sz="3200" dirty="0"/>
              <a:t>(-1,46%)</a:t>
            </a:r>
            <a:endParaRPr lang="en-US" sz="3200" b="1" dirty="0"/>
          </a:p>
          <a:p>
            <a:pPr marL="0" indent="0">
              <a:buNone/>
            </a:pPr>
            <a:endParaRPr lang="en-US" sz="3600" dirty="0"/>
          </a:p>
          <a:p>
            <a:endParaRPr lang="en-US" sz="3600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219007-6075-46CA-8B79-62011BBD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62B0-52B9-4F6C-802A-7FAD07900067}" type="slidenum">
              <a:rPr lang="es-ES" smtClean="0"/>
              <a:t>34</a:t>
            </a:fld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85BE8C6-B94A-4AC8-ADDE-2288B93B4280}"/>
              </a:ext>
            </a:extLst>
          </p:cNvPr>
          <p:cNvGrpSpPr/>
          <p:nvPr/>
        </p:nvGrpSpPr>
        <p:grpSpPr>
          <a:xfrm>
            <a:off x="1328956" y="3406527"/>
            <a:ext cx="6919687" cy="2587855"/>
            <a:chOff x="-553290" y="3069116"/>
            <a:chExt cx="7563467" cy="2787463"/>
          </a:xfrm>
        </p:grpSpPr>
        <p:sp>
          <p:nvSpPr>
            <p:cNvPr id="6" name="Flecha: hacia arriba 5">
              <a:extLst>
                <a:ext uri="{FF2B5EF4-FFF2-40B4-BE49-F238E27FC236}">
                  <a16:creationId xmlns:a16="http://schemas.microsoft.com/office/drawing/2014/main" id="{C8B639A0-0624-4A2B-BB6C-3A8F5DBCD1BB}"/>
                </a:ext>
              </a:extLst>
            </p:cNvPr>
            <p:cNvSpPr/>
            <p:nvPr/>
          </p:nvSpPr>
          <p:spPr>
            <a:xfrm rot="10800000">
              <a:off x="3572091" y="3265779"/>
              <a:ext cx="1905000" cy="2590800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lecha: hacia arriba 6">
              <a:extLst>
                <a:ext uri="{FF2B5EF4-FFF2-40B4-BE49-F238E27FC236}">
                  <a16:creationId xmlns:a16="http://schemas.microsoft.com/office/drawing/2014/main" id="{0CD9A20F-E82C-471E-A6B8-F6194C2E413C}"/>
                </a:ext>
              </a:extLst>
            </p:cNvPr>
            <p:cNvSpPr/>
            <p:nvPr/>
          </p:nvSpPr>
          <p:spPr>
            <a:xfrm>
              <a:off x="2337462" y="3265122"/>
              <a:ext cx="1905000" cy="2590800"/>
            </a:xfrm>
            <a:prstGeom prst="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502D5B9-1C63-4E9D-84CB-7E829E6FE613}"/>
                </a:ext>
              </a:extLst>
            </p:cNvPr>
            <p:cNvSpPr txBox="1"/>
            <p:nvPr/>
          </p:nvSpPr>
          <p:spPr>
            <a:xfrm>
              <a:off x="-553290" y="4325534"/>
              <a:ext cx="3329686" cy="1292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+56,59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tonnával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több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húst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termel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13C3523-CB52-4C9D-915F-F11218217F6E}"/>
                </a:ext>
              </a:extLst>
            </p:cNvPr>
            <p:cNvSpPr txBox="1"/>
            <p:nvPr/>
          </p:nvSpPr>
          <p:spPr>
            <a:xfrm>
              <a:off x="5192506" y="3069116"/>
              <a:ext cx="1817671" cy="169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Calibri"/>
                </a:rPr>
                <a:t>32 </a:t>
              </a:r>
              <a:r>
                <a:rPr lang="en-US" sz="2400" b="1" dirty="0" err="1">
                  <a:solidFill>
                    <a:srgbClr val="FF0000"/>
                  </a:solidFill>
                  <a:latin typeface="Calibri"/>
                </a:rPr>
                <a:t>tonna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akarmányt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black"/>
                  </a:solidFill>
                  <a:latin typeface="Calibri"/>
                </a:rPr>
                <a:t>takarít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 meg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964BB0-88A6-45E5-985D-749590B6FC8E}"/>
              </a:ext>
            </a:extLst>
          </p:cNvPr>
          <p:cNvSpPr txBox="1"/>
          <p:nvPr/>
        </p:nvSpPr>
        <p:spPr>
          <a:xfrm>
            <a:off x="943579" y="3519370"/>
            <a:ext cx="2681591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Minden 1 000 000 </a:t>
            </a:r>
            <a:r>
              <a:rPr lang="en-US" dirty="0" err="1"/>
              <a:t>brojlercsirkére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gazdaság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4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67B03-B48A-4694-7343-F41FD6EC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598" y="1014952"/>
            <a:ext cx="5726271" cy="440522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Az </a:t>
            </a:r>
            <a:r>
              <a:rPr lang="en-US" sz="6600" dirty="0" err="1">
                <a:solidFill>
                  <a:srgbClr val="0070C0"/>
                </a:solidFill>
              </a:rPr>
              <a:t>Alquernat</a:t>
            </a:r>
            <a:r>
              <a:rPr lang="en-US" sz="6600" dirty="0">
                <a:solidFill>
                  <a:srgbClr val="0070C0"/>
                </a:solidFill>
              </a:rPr>
              <a:t> </a:t>
            </a:r>
            <a:r>
              <a:rPr lang="en-US" sz="6600" dirty="0" err="1">
                <a:solidFill>
                  <a:srgbClr val="0070C0"/>
                </a:solidFill>
              </a:rPr>
              <a:t>Nebsui</a:t>
            </a:r>
            <a:r>
              <a:rPr lang="en-US" sz="6600" dirty="0">
                <a:solidFill>
                  <a:srgbClr val="0070C0"/>
                </a:solidFill>
              </a:rPr>
              <a:t> </a:t>
            </a:r>
            <a:r>
              <a:rPr lang="en-US" sz="6600" dirty="0" err="1"/>
              <a:t>hatása</a:t>
            </a:r>
            <a:r>
              <a:rPr lang="en-US" sz="6600" dirty="0"/>
              <a:t> </a:t>
            </a:r>
            <a:r>
              <a:rPr lang="en-US" sz="6600" dirty="0" err="1"/>
              <a:t>az</a:t>
            </a:r>
            <a:r>
              <a:rPr lang="en-US" sz="6600" dirty="0"/>
              <a:t> </a:t>
            </a:r>
            <a:r>
              <a:rPr lang="en-US" sz="6600" dirty="0" err="1"/>
              <a:t>elválasztott</a:t>
            </a:r>
            <a:r>
              <a:rPr lang="en-US" sz="6600" dirty="0"/>
              <a:t> </a:t>
            </a:r>
            <a:r>
              <a:rPr lang="en-US" sz="6600" dirty="0" err="1"/>
              <a:t>malacoknál</a:t>
            </a:r>
            <a:endParaRPr lang="es-ES" sz="4800" b="1" dirty="0"/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4D639824-52C6-18A4-190A-575DAE98DA6C}"/>
              </a:ext>
            </a:extLst>
          </p:cNvPr>
          <p:cNvSpPr txBox="1">
            <a:spLocks/>
          </p:cNvSpPr>
          <p:nvPr/>
        </p:nvSpPr>
        <p:spPr>
          <a:xfrm>
            <a:off x="3380764" y="5420180"/>
            <a:ext cx="78867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Magyarország</a:t>
            </a:r>
            <a:r>
              <a:rPr lang="en-US" dirty="0"/>
              <a:t>, 2021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195190BD-6C67-B584-3863-15EA1DD5CD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9540" y="774660"/>
            <a:ext cx="998290" cy="88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6" descr="Un animal parado en dos patas&#10;&#10;Descripción generada automáticamente con confianza media">
            <a:extLst>
              <a:ext uri="{FF2B5EF4-FFF2-40B4-BE49-F238E27FC236}">
                <a16:creationId xmlns:a16="http://schemas.microsoft.com/office/drawing/2014/main" id="{6896F74D-C799-6BA2-8EEE-9B78D1CA0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r="3904"/>
          <a:stretch/>
        </p:blipFill>
        <p:spPr>
          <a:xfrm>
            <a:off x="-1" y="0"/>
            <a:ext cx="4127383" cy="6170274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2173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E2037-D63B-456B-B022-28F93368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KÍSÉRLETI TERV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1946A6-7618-40E4-B8E1-BE94A9CF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50" y="1690688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/>
              <a:t>Állatok</a:t>
            </a:r>
            <a:r>
              <a:rPr lang="en-US" sz="2000" b="1" dirty="0"/>
              <a:t> </a:t>
            </a:r>
            <a:r>
              <a:rPr lang="en-US" sz="2000" b="1" dirty="0" err="1"/>
              <a:t>száma</a:t>
            </a:r>
            <a:r>
              <a:rPr lang="en-US" sz="2000" b="1" dirty="0"/>
              <a:t>: 441 </a:t>
            </a:r>
            <a:r>
              <a:rPr lang="en-US" sz="2000" b="1" dirty="0" err="1"/>
              <a:t>malac</a:t>
            </a:r>
            <a:r>
              <a:rPr lang="en-US" sz="2000" b="1" dirty="0"/>
              <a:t> 		 </a:t>
            </a:r>
            <a:r>
              <a:rPr lang="en-US" sz="2000" b="1" dirty="0" err="1"/>
              <a:t>Sertésfajta</a:t>
            </a:r>
            <a:r>
              <a:rPr lang="en-US" sz="2000" b="1" dirty="0"/>
              <a:t>: </a:t>
            </a:r>
            <a:r>
              <a:rPr lang="en-US" sz="2000" dirty="0" err="1"/>
              <a:t>Topigs</a:t>
            </a:r>
            <a:r>
              <a:rPr lang="en-US" sz="2000" dirty="0"/>
              <a:t> Hybrid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89C454-C329-41D7-81F0-0C5EC2F8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5FC603-7D7D-4653-BBFC-AD46F5B4F829}"/>
              </a:ext>
            </a:extLst>
          </p:cNvPr>
          <p:cNvSpPr txBox="1"/>
          <p:nvPr/>
        </p:nvSpPr>
        <p:spPr>
          <a:xfrm>
            <a:off x="2374084" y="6299250"/>
            <a:ext cx="40099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A6D6EC"/>
                </a:solidFill>
                <a:latin typeface="Calibri" panose="020F0502020204030204"/>
              </a:rPr>
              <a:t>BIZALMAS INFORMÁCIÓ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6D6E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4C51B73A-82F9-41EA-AA55-9D2B486D2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47519"/>
              </p:ext>
            </p:extLst>
          </p:nvPr>
        </p:nvGraphicFramePr>
        <p:xfrm>
          <a:off x="1082500" y="2421565"/>
          <a:ext cx="6593106" cy="1404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2910">
                  <a:extLst>
                    <a:ext uri="{9D8B030D-6E8A-4147-A177-3AD203B41FA5}">
                      <a16:colId xmlns:a16="http://schemas.microsoft.com/office/drawing/2014/main" val="1503047936"/>
                    </a:ext>
                  </a:extLst>
                </a:gridCol>
                <a:gridCol w="2414376">
                  <a:extLst>
                    <a:ext uri="{9D8B030D-6E8A-4147-A177-3AD203B41FA5}">
                      <a16:colId xmlns:a16="http://schemas.microsoft.com/office/drawing/2014/main" val="549593445"/>
                    </a:ext>
                  </a:extLst>
                </a:gridCol>
                <a:gridCol w="1392910">
                  <a:extLst>
                    <a:ext uri="{9D8B030D-6E8A-4147-A177-3AD203B41FA5}">
                      <a16:colId xmlns:a16="http://schemas.microsoft.com/office/drawing/2014/main" val="4007709211"/>
                    </a:ext>
                  </a:extLst>
                </a:gridCol>
                <a:gridCol w="1392910">
                  <a:extLst>
                    <a:ext uri="{9D8B030D-6E8A-4147-A177-3AD203B41FA5}">
                      <a16:colId xmlns:a16="http://schemas.microsoft.com/office/drawing/2014/main" val="2651765298"/>
                    </a:ext>
                  </a:extLst>
                </a:gridCol>
              </a:tblGrid>
              <a:tr h="392446">
                <a:tc>
                  <a:txBody>
                    <a:bodyPr/>
                    <a:lstStyle/>
                    <a:p>
                      <a:pPr algn="ctr" fontAlgn="ctr"/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 err="1">
                          <a:effectLst/>
                          <a:latin typeface="+mn-lt"/>
                        </a:rPr>
                        <a:t>Kiindulási</a:t>
                      </a:r>
                      <a:r>
                        <a:rPr lang="es-ES" sz="20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2000" b="1" u="none" strike="noStrike" dirty="0" err="1">
                          <a:effectLst/>
                          <a:latin typeface="+mn-lt"/>
                        </a:rPr>
                        <a:t>életkor</a:t>
                      </a:r>
                      <a:r>
                        <a:rPr lang="es-ES" sz="2000" b="1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es-ES" sz="2000" b="1" u="none" strike="noStrike" dirty="0" err="1">
                          <a:effectLst/>
                          <a:latin typeface="+mn-lt"/>
                        </a:rPr>
                        <a:t>elválasztás</a:t>
                      </a:r>
                      <a:r>
                        <a:rPr lang="es-ES" sz="2000" b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 err="1">
                          <a:effectLst/>
                          <a:latin typeface="+mn-lt"/>
                        </a:rPr>
                        <a:t>Záró</a:t>
                      </a:r>
                      <a:r>
                        <a:rPr lang="es-ES" sz="20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2000" b="1" u="none" strike="noStrike" dirty="0" err="1">
                          <a:effectLst/>
                          <a:latin typeface="+mn-lt"/>
                        </a:rPr>
                        <a:t>életkor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 err="1">
                          <a:effectLst/>
                          <a:latin typeface="+mn-lt"/>
                        </a:rPr>
                        <a:t>Időtartam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47590"/>
                  </a:ext>
                </a:extLst>
              </a:tr>
              <a:tr h="3924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ZnO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28 napos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86 napos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58 </a:t>
                      </a:r>
                      <a:r>
                        <a:rPr lang="es-ES" sz="2000" u="none" strike="noStrike" dirty="0" err="1">
                          <a:effectLst/>
                          <a:latin typeface="+mn-lt"/>
                        </a:rPr>
                        <a:t>nap</a:t>
                      </a:r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78361"/>
                  </a:ext>
                </a:extLst>
              </a:tr>
              <a:tr h="3924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Nebsui</a:t>
                      </a:r>
                      <a:endParaRPr lang="es-E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 napos</a:t>
                      </a:r>
                      <a:endParaRPr lang="es-E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84 napos</a:t>
                      </a:r>
                      <a:endParaRPr lang="es-E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56 </a:t>
                      </a:r>
                      <a:r>
                        <a:rPr lang="es-ES" sz="20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nap</a:t>
                      </a:r>
                      <a:endParaRPr lang="es-E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86382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1F98F31-5FD3-433C-9E97-1AA7E1A563FB}"/>
              </a:ext>
            </a:extLst>
          </p:cNvPr>
          <p:cNvSpPr txBox="1"/>
          <p:nvPr/>
        </p:nvSpPr>
        <p:spPr>
          <a:xfrm>
            <a:off x="822120" y="3904925"/>
            <a:ext cx="79695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Kísérleti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csoportok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csoport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(196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étrend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ZnO* 2,5 kg/t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folya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matos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adagolás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mellett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 err="1">
                <a:solidFill>
                  <a:prstClr val="black"/>
                </a:solidFill>
                <a:latin typeface="Calibri" panose="020F0502020204030204"/>
              </a:rPr>
              <a:t>Pronutrient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/>
              </a:rPr>
              <a:t>csoport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(245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malac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étrend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lang="en-US" sz="2000" dirty="0">
                <a:solidFill>
                  <a:srgbClr val="0070C0"/>
                </a:solidFill>
                <a:latin typeface="Calibri" panose="020F0502020204030204"/>
              </a:rPr>
              <a:t>Alquernat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/>
              </a:rPr>
              <a:t>Nebsui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kg/t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folya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matos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adagolás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mellett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Mindkét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csoport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ugyanazt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standard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étrendet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702B3DE-333B-48BE-B9B3-28660CBF717C}"/>
              </a:ext>
            </a:extLst>
          </p:cNvPr>
          <p:cNvSpPr txBox="1"/>
          <p:nvPr/>
        </p:nvSpPr>
        <p:spPr>
          <a:xfrm>
            <a:off x="5554036" y="5758694"/>
            <a:ext cx="296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2500 ppm</a:t>
            </a:r>
          </a:p>
        </p:txBody>
      </p:sp>
    </p:spTree>
    <p:extLst>
      <p:ext uri="{BB962C8B-B14F-4D97-AF65-F5344CB8AC3E}">
        <p14:creationId xmlns:p14="http://schemas.microsoft.com/office/powerpoint/2010/main" val="1050683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74776-8D42-4F15-9F44-A172B2BE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Eredmények</a:t>
            </a:r>
            <a:endParaRPr lang="en-US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D4748A-0536-41EA-84DF-6CD4C21B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0652867-69DD-4A90-8D97-BC6B3E42A1B1}"/>
              </a:ext>
            </a:extLst>
          </p:cNvPr>
          <p:cNvSpPr txBox="1"/>
          <p:nvPr/>
        </p:nvSpPr>
        <p:spPr>
          <a:xfrm>
            <a:off x="6457950" y="2016604"/>
            <a:ext cx="242792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Növekedés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+5,43 kg/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+18,3%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EE0F71E-10D3-4831-B3B9-2C1F8F8F85BE}"/>
              </a:ext>
            </a:extLst>
          </p:cNvPr>
          <p:cNvSpPr txBox="1"/>
          <p:nvPr/>
        </p:nvSpPr>
        <p:spPr>
          <a:xfrm>
            <a:off x="6494028" y="3225569"/>
            <a:ext cx="2284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csoport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malacai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nappal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tovább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nevelkedtek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95BC05-AEEC-46BA-8EF6-1FD81CC9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13" y="1537039"/>
            <a:ext cx="6013732" cy="3783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B87FA0-0E6C-AB34-86B3-F40B9164ABF4}"/>
              </a:ext>
            </a:extLst>
          </p:cNvPr>
          <p:cNvSpPr txBox="1"/>
          <p:nvPr/>
        </p:nvSpPr>
        <p:spPr>
          <a:xfrm>
            <a:off x="2046618" y="4664279"/>
            <a:ext cx="12502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err="1"/>
              <a:t>Kiindulási</a:t>
            </a:r>
            <a:r>
              <a:rPr lang="es-ES" sz="1400" dirty="0"/>
              <a:t> </a:t>
            </a:r>
            <a:r>
              <a:rPr lang="es-ES" sz="1400" dirty="0" err="1"/>
              <a:t>súly</a:t>
            </a:r>
            <a:endParaRPr lang="es-E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412E1-35B8-072F-D7E4-0D9743685B5B}"/>
              </a:ext>
            </a:extLst>
          </p:cNvPr>
          <p:cNvSpPr txBox="1"/>
          <p:nvPr/>
        </p:nvSpPr>
        <p:spPr>
          <a:xfrm>
            <a:off x="3587653" y="4664278"/>
            <a:ext cx="20497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err="1"/>
              <a:t>Záró</a:t>
            </a:r>
            <a:r>
              <a:rPr lang="es-ES" sz="1400" dirty="0"/>
              <a:t> </a:t>
            </a:r>
            <a:r>
              <a:rPr lang="es-ES" sz="1400" dirty="0" err="1"/>
              <a:t>súly</a:t>
            </a:r>
            <a:r>
              <a:rPr lang="es-ES" sz="1400" dirty="0"/>
              <a:t> (Kg) - </a:t>
            </a:r>
            <a:r>
              <a:rPr lang="es-ES" sz="1400" dirty="0" err="1"/>
              <a:t>ZnO</a:t>
            </a:r>
            <a:endParaRPr lang="es-E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0ACC6-622B-22CD-F883-269B9A5CCE5C}"/>
              </a:ext>
            </a:extLst>
          </p:cNvPr>
          <p:cNvSpPr txBox="1"/>
          <p:nvPr/>
        </p:nvSpPr>
        <p:spPr>
          <a:xfrm>
            <a:off x="3569733" y="4972055"/>
            <a:ext cx="24619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err="1"/>
              <a:t>Záró</a:t>
            </a:r>
            <a:r>
              <a:rPr lang="es-ES" sz="1400" dirty="0"/>
              <a:t> </a:t>
            </a:r>
            <a:r>
              <a:rPr lang="es-ES" sz="1400" dirty="0" err="1"/>
              <a:t>súly</a:t>
            </a:r>
            <a:r>
              <a:rPr lang="es-ES" sz="1400" dirty="0"/>
              <a:t> (Kg) – Nebsui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A597A8-BBC5-1C39-4DD8-2A70359CF57F}"/>
              </a:ext>
            </a:extLst>
          </p:cNvPr>
          <p:cNvSpPr txBox="1"/>
          <p:nvPr/>
        </p:nvSpPr>
        <p:spPr>
          <a:xfrm>
            <a:off x="2340904" y="1631538"/>
            <a:ext cx="19119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b="1" dirty="0" err="1"/>
              <a:t>Súly</a:t>
            </a:r>
            <a:r>
              <a:rPr lang="es-ES" b="1" dirty="0"/>
              <a:t> (kg)</a:t>
            </a:r>
          </a:p>
        </p:txBody>
      </p:sp>
    </p:spTree>
    <p:extLst>
      <p:ext uri="{BB962C8B-B14F-4D97-AF65-F5344CB8AC3E}">
        <p14:creationId xmlns:p14="http://schemas.microsoft.com/office/powerpoint/2010/main" val="3373111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29912-B47C-4021-8E69-57DB0556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Eredmények</a:t>
            </a:r>
            <a:endParaRPr lang="en-US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196873-F580-4CB9-B09C-533CC15B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20C0A17-9C4D-454C-AE7F-455B608E24E5}"/>
              </a:ext>
            </a:extLst>
          </p:cNvPr>
          <p:cNvSpPr/>
          <p:nvPr/>
        </p:nvSpPr>
        <p:spPr>
          <a:xfrm>
            <a:off x="2039048" y="5387290"/>
            <a:ext cx="1341194" cy="3237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+28,05%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0B167DE-B06C-4C37-B6CE-116FC71C8E7E}"/>
              </a:ext>
            </a:extLst>
          </p:cNvPr>
          <p:cNvSpPr/>
          <p:nvPr/>
        </p:nvSpPr>
        <p:spPr>
          <a:xfrm>
            <a:off x="1617111" y="4823514"/>
            <a:ext cx="2185069" cy="4389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+92 g/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malac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D1BEFB-F291-42D3-93CF-DE8AD83E75E5}"/>
              </a:ext>
            </a:extLst>
          </p:cNvPr>
          <p:cNvSpPr txBox="1"/>
          <p:nvPr/>
        </p:nvSpPr>
        <p:spPr>
          <a:xfrm>
            <a:off x="2374084" y="6299250"/>
            <a:ext cx="40099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A6D6EC"/>
                </a:solidFill>
                <a:latin typeface="Calibri" panose="020F0502020204030204"/>
              </a:rPr>
              <a:t>BIZALMAS INFORMÁCIÓ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6D6E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1D885B2-0819-41F0-B5D8-B6A1D06BE8F4}"/>
              </a:ext>
            </a:extLst>
          </p:cNvPr>
          <p:cNvSpPr/>
          <p:nvPr/>
        </p:nvSpPr>
        <p:spPr>
          <a:xfrm>
            <a:off x="6217477" y="4823514"/>
            <a:ext cx="1413168" cy="4389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- 0,07 pts.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5A08734-C973-4043-9E9A-AD673EA0B829}"/>
              </a:ext>
            </a:extLst>
          </p:cNvPr>
          <p:cNvSpPr/>
          <p:nvPr/>
        </p:nvSpPr>
        <p:spPr>
          <a:xfrm>
            <a:off x="6509351" y="5387290"/>
            <a:ext cx="829419" cy="3237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+4%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1D7752-03C9-4F53-981F-B0A3DBB89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35" y="1815545"/>
            <a:ext cx="4005419" cy="27739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13932D-860D-4424-8B78-936752CBA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144" y="1815389"/>
            <a:ext cx="4157832" cy="2767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FB36F-A55D-D3A6-7709-B1669B04AB41}"/>
              </a:ext>
            </a:extLst>
          </p:cNvPr>
          <p:cNvSpPr txBox="1"/>
          <p:nvPr/>
        </p:nvSpPr>
        <p:spPr>
          <a:xfrm>
            <a:off x="3112316" y="4203175"/>
            <a:ext cx="1266737" cy="3719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b="1" dirty="0"/>
              <a:t>Nebsui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CFDE5-8F30-1936-A3A3-663B4FE25C12}"/>
              </a:ext>
            </a:extLst>
          </p:cNvPr>
          <p:cNvSpPr txBox="1"/>
          <p:nvPr/>
        </p:nvSpPr>
        <p:spPr>
          <a:xfrm>
            <a:off x="7331601" y="4211273"/>
            <a:ext cx="1266737" cy="3719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b="1" dirty="0"/>
              <a:t>Nebsui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3C52F-9B51-3042-225A-FC5D146A9078}"/>
              </a:ext>
            </a:extLst>
          </p:cNvPr>
          <p:cNvSpPr txBox="1"/>
          <p:nvPr/>
        </p:nvSpPr>
        <p:spPr>
          <a:xfrm>
            <a:off x="1205038" y="1839766"/>
            <a:ext cx="35737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err="1"/>
              <a:t>Átlagos</a:t>
            </a:r>
            <a:r>
              <a:rPr lang="es-ES" b="1" dirty="0"/>
              <a:t> </a:t>
            </a:r>
            <a:r>
              <a:rPr lang="es-ES" b="1" dirty="0" err="1"/>
              <a:t>napi</a:t>
            </a:r>
            <a:r>
              <a:rPr lang="es-ES" b="1" dirty="0"/>
              <a:t> </a:t>
            </a:r>
            <a:r>
              <a:rPr lang="es-ES" b="1" dirty="0" err="1"/>
              <a:t>súlygyarapodás</a:t>
            </a:r>
            <a:r>
              <a:rPr lang="es-ES" b="1" dirty="0"/>
              <a:t> (kg)</a:t>
            </a:r>
          </a:p>
        </p:txBody>
      </p:sp>
    </p:spTree>
    <p:extLst>
      <p:ext uri="{BB962C8B-B14F-4D97-AF65-F5344CB8AC3E}">
        <p14:creationId xmlns:p14="http://schemas.microsoft.com/office/powerpoint/2010/main" val="3170909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D90E9-2735-40FA-A1D8-4D04C611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Eredmények</a:t>
            </a:r>
            <a:endParaRPr lang="en-US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72CCEB-30B4-4291-AE16-EFC01F3F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DE01E79-24F9-4EED-9DF4-7FC050B7B3CA}"/>
              </a:ext>
            </a:extLst>
          </p:cNvPr>
          <p:cNvSpPr/>
          <p:nvPr/>
        </p:nvSpPr>
        <p:spPr>
          <a:xfrm>
            <a:off x="2687689" y="4703113"/>
            <a:ext cx="1528762" cy="4389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- 2,3%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1799E57-5A56-4DB8-BA20-EC43154C25EC}"/>
              </a:ext>
            </a:extLst>
          </p:cNvPr>
          <p:cNvSpPr/>
          <p:nvPr/>
        </p:nvSpPr>
        <p:spPr>
          <a:xfrm>
            <a:off x="1546786" y="5305202"/>
            <a:ext cx="4191481" cy="59864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mortalitás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74,19%-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csökkent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4A4550-820A-43B7-9376-E34AB276935E}"/>
              </a:ext>
            </a:extLst>
          </p:cNvPr>
          <p:cNvSpPr txBox="1"/>
          <p:nvPr/>
        </p:nvSpPr>
        <p:spPr>
          <a:xfrm>
            <a:off x="5994457" y="2112283"/>
            <a:ext cx="300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mortalitás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okai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Légzőszervi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megbetegedés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Pericarditis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Emaciation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352975-697D-4FAD-AC9D-145908CF15AA}"/>
              </a:ext>
            </a:extLst>
          </p:cNvPr>
          <p:cNvSpPr txBox="1"/>
          <p:nvPr/>
        </p:nvSpPr>
        <p:spPr>
          <a:xfrm>
            <a:off x="5994457" y="4019415"/>
            <a:ext cx="2696537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Hasmenéses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tüneteket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csoportban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észleltek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D452E2-2AB6-4A6A-93E6-0D22DCF0C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72" y="1690688"/>
            <a:ext cx="4572396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46A32A-D5C0-3CED-668F-343F88A420B9}"/>
              </a:ext>
            </a:extLst>
          </p:cNvPr>
          <p:cNvSpPr txBox="1"/>
          <p:nvPr/>
        </p:nvSpPr>
        <p:spPr>
          <a:xfrm>
            <a:off x="3966257" y="4109140"/>
            <a:ext cx="1266737" cy="3719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b="1" dirty="0"/>
              <a:t>Nebsui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846B8-DDED-87E2-0663-1EB76FC13BC5}"/>
              </a:ext>
            </a:extLst>
          </p:cNvPr>
          <p:cNvSpPr txBox="1"/>
          <p:nvPr/>
        </p:nvSpPr>
        <p:spPr>
          <a:xfrm>
            <a:off x="2496101" y="1742951"/>
            <a:ext cx="19119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b="1" dirty="0" err="1"/>
              <a:t>Mortalitás</a:t>
            </a:r>
            <a:r>
              <a:rPr lang="es-ES" b="1" dirty="0"/>
              <a:t> (%)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4DE3B58-7AE7-B08B-B852-E8FF7DFC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6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2B429-B2ED-5CE9-20AA-0A1FE00A8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39" y="369478"/>
            <a:ext cx="9086850" cy="1325563"/>
          </a:xfrm>
        </p:spPr>
        <p:txBody>
          <a:bodyPr>
            <a:normAutofit/>
          </a:bodyPr>
          <a:lstStyle/>
          <a:p>
            <a:r>
              <a:rPr lang="en-AE" sz="3600" b="1" dirty="0"/>
              <a:t>3. </a:t>
            </a:r>
            <a:r>
              <a:rPr lang="es-ES" sz="3600" b="1" dirty="0" err="1"/>
              <a:t>Baktériumok</a:t>
            </a:r>
            <a:r>
              <a:rPr lang="es-ES" sz="3600" b="1" dirty="0"/>
              <a:t> </a:t>
            </a:r>
            <a:r>
              <a:rPr lang="es-ES" sz="3600" b="1" dirty="0" err="1"/>
              <a:t>okozta</a:t>
            </a:r>
            <a:r>
              <a:rPr lang="es-ES" sz="3600" b="1" dirty="0"/>
              <a:t> </a:t>
            </a:r>
            <a:r>
              <a:rPr lang="es-ES" sz="3600" b="1" dirty="0" err="1"/>
              <a:t>főbb</a:t>
            </a:r>
            <a:r>
              <a:rPr lang="es-ES" sz="3600" b="1" dirty="0"/>
              <a:t> </a:t>
            </a:r>
            <a:r>
              <a:rPr lang="es-ES" sz="3600" b="1" dirty="0" err="1"/>
              <a:t>kihívások</a:t>
            </a:r>
            <a:r>
              <a:rPr lang="es-ES" sz="3600" b="1" dirty="0"/>
              <a:t> </a:t>
            </a:r>
            <a:r>
              <a:rPr lang="en-AE" sz="3600" b="1" dirty="0"/>
              <a:t>– </a:t>
            </a:r>
            <a:r>
              <a:rPr lang="en-AE" sz="3600" b="1" dirty="0" err="1"/>
              <a:t>Sertés</a:t>
            </a:r>
            <a:endParaRPr lang="es-ES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92DF8C-F8F7-1B91-EFDB-7F682E4F1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/>
              <a:t>F</a:t>
            </a:r>
            <a:r>
              <a:rPr lang="en-US" sz="2800" dirty="0" err="1"/>
              <a:t>ertőző</a:t>
            </a:r>
            <a:r>
              <a:rPr lang="en-US" sz="2800" dirty="0"/>
              <a:t> </a:t>
            </a:r>
            <a:r>
              <a:rPr lang="en-US" sz="2800" dirty="0" err="1"/>
              <a:t>elhalásos</a:t>
            </a:r>
            <a:r>
              <a:rPr lang="en-US" sz="2800" dirty="0"/>
              <a:t> </a:t>
            </a:r>
            <a:r>
              <a:rPr lang="en-US" sz="2800" dirty="0" err="1"/>
              <a:t>bélgyulladás</a:t>
            </a:r>
            <a:endParaRPr lang="en-US" sz="2800" dirty="0"/>
          </a:p>
          <a:p>
            <a:pPr>
              <a:buFontTx/>
              <a:buChar char="-"/>
            </a:pP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Ú</a:t>
            </a:r>
            <a:r>
              <a:rPr kumimoji="0" lang="en-US" sz="28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jszülött</a:t>
            </a: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malac</a:t>
            </a: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colibacillosis- </a:t>
            </a:r>
            <a:r>
              <a:rPr lang="en-US" sz="1800" b="1" dirty="0" err="1"/>
              <a:t>enterotoxikus</a:t>
            </a:r>
            <a:r>
              <a:rPr lang="en-US" sz="1800" b="1" dirty="0"/>
              <a:t> E. coli (ETC)</a:t>
            </a:r>
            <a:endParaRPr lang="en-US" sz="1800" b="1" i="1" dirty="0"/>
          </a:p>
          <a:p>
            <a:pPr>
              <a:buFontTx/>
              <a:buChar char="-"/>
            </a:pPr>
            <a:r>
              <a:rPr lang="en-US" dirty="0" err="1"/>
              <a:t>Elválasztás</a:t>
            </a:r>
            <a:r>
              <a:rPr lang="en-US" dirty="0"/>
              <a:t> </a:t>
            </a:r>
            <a:r>
              <a:rPr lang="en-US" dirty="0" err="1"/>
              <a:t>utáni</a:t>
            </a:r>
            <a:r>
              <a:rPr lang="en-US" dirty="0"/>
              <a:t> </a:t>
            </a:r>
            <a:r>
              <a:rPr lang="en-US" dirty="0" err="1"/>
              <a:t>hasmenés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Sertés</a:t>
            </a:r>
            <a:r>
              <a:rPr lang="en-US" dirty="0"/>
              <a:t> </a:t>
            </a:r>
            <a:r>
              <a:rPr lang="en-US" dirty="0" err="1"/>
              <a:t>clostridiosis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sz="2000" b="1" i="1" dirty="0"/>
          </a:p>
          <a:p>
            <a:pPr>
              <a:buFontTx/>
              <a:buChar char="-"/>
            </a:pPr>
            <a:endParaRPr kumimoji="0" lang="en-US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/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5" name="Imagen 14" descr="Imagen que contiene persona, animal, interior, hombre&#10;&#10;Descripción generada automáticamente">
            <a:extLst>
              <a:ext uri="{FF2B5EF4-FFF2-40B4-BE49-F238E27FC236}">
                <a16:creationId xmlns:a16="http://schemas.microsoft.com/office/drawing/2014/main" id="{ED6701FE-CF1A-FBCA-9F42-755B604CD6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41387" y="1772526"/>
            <a:ext cx="1893113" cy="1419835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2B70C152-947F-17C0-0A94-CC07278EEE8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587" y="4001294"/>
            <a:ext cx="2495982" cy="1824446"/>
          </a:xfrm>
          <a:prstGeom prst="rect">
            <a:avLst/>
          </a:prstGeom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3C583146-F694-8F20-15DE-F133D089C48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7734" y="3659447"/>
            <a:ext cx="2272757" cy="25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23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FB49C23-A683-48F6-87A7-0606C1585555}"/>
              </a:ext>
            </a:extLst>
          </p:cNvPr>
          <p:cNvSpPr txBox="1">
            <a:spLocks/>
          </p:cNvSpPr>
          <p:nvPr/>
        </p:nvSpPr>
        <p:spPr>
          <a:xfrm>
            <a:off x="283639" y="1585716"/>
            <a:ext cx="8231711" cy="3634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ALQUERNAT NEBSUI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használata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cink-oxiddal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összehasonlítva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elválasztott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malacoknál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Nagyobb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vágási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súly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+ 5,43 kg/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Magasabb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2100" b="1" dirty="0" err="1">
                <a:solidFill>
                  <a:prstClr val="black"/>
                </a:solidFill>
                <a:latin typeface="Calibri" panose="020F0502020204030204"/>
              </a:rPr>
              <a:t>á</a:t>
            </a:r>
            <a:r>
              <a:rPr lang="es-ES" sz="2100" b="1" dirty="0" err="1"/>
              <a:t>tlagos</a:t>
            </a:r>
            <a:r>
              <a:rPr lang="es-ES" sz="2100" b="1" dirty="0"/>
              <a:t> </a:t>
            </a:r>
            <a:r>
              <a:rPr lang="es-ES" sz="2100" b="1" dirty="0" err="1"/>
              <a:t>napi</a:t>
            </a:r>
            <a:r>
              <a:rPr lang="es-ES" sz="2100" b="1" dirty="0"/>
              <a:t> </a:t>
            </a:r>
            <a:r>
              <a:rPr lang="es-ES" sz="2100" b="1" dirty="0" err="1"/>
              <a:t>súlygyarapodás</a:t>
            </a:r>
            <a:r>
              <a:rPr lang="es-ES" sz="2100" b="1" dirty="0"/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+92 g/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/>
              </a:rPr>
              <a:t>malac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/nap (28%-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növekedés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Alacsonyabb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FCR: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-0,07 pts. (4%-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csökkenés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Alacsonyabb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mortalitás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-2,3% (74,19%-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csökkenés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csoportban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volt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hasmenéses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megbetegedés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Ezenkívül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Alquernat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Nebsui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100%-ban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természetes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anyagokból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készül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ezért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1DF9A7-2737-4A39-8FAA-A3FB67A1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39" y="462662"/>
            <a:ext cx="7886700" cy="1325563"/>
          </a:xfrm>
        </p:spPr>
        <p:txBody>
          <a:bodyPr/>
          <a:lstStyle/>
          <a:p>
            <a:r>
              <a:rPr lang="en-US" b="1" dirty="0" err="1"/>
              <a:t>Konkluzió</a:t>
            </a:r>
            <a:endParaRPr lang="en-US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988012-CCF7-4D62-B174-6D1F628F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62B0-52B9-4F6C-802A-7FAD079000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1D1CC-D267-49AA-A74F-B2C7D915FF31}"/>
              </a:ext>
            </a:extLst>
          </p:cNvPr>
          <p:cNvSpPr txBox="1"/>
          <p:nvPr/>
        </p:nvSpPr>
        <p:spPr>
          <a:xfrm>
            <a:off x="6500075" y="5424779"/>
            <a:ext cx="179811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káros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környezetre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CCDC84-0E94-4C32-8EA3-E9B38A733E34}"/>
              </a:ext>
            </a:extLst>
          </p:cNvPr>
          <p:cNvSpPr txBox="1"/>
          <p:nvPr/>
        </p:nvSpPr>
        <p:spPr>
          <a:xfrm>
            <a:off x="845811" y="5424779"/>
            <a:ext cx="1798113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Nincsenek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maradékanyagok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AE8D3F-187E-4F62-90A9-07F27363B62F}"/>
              </a:ext>
            </a:extLst>
          </p:cNvPr>
          <p:cNvSpPr txBox="1"/>
          <p:nvPr/>
        </p:nvSpPr>
        <p:spPr>
          <a:xfrm>
            <a:off x="3643094" y="5424779"/>
            <a:ext cx="1857811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okoz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rezisztenciát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B0701AC-DCCF-43E4-B9FA-5D77F46A87E3}"/>
              </a:ext>
            </a:extLst>
          </p:cNvPr>
          <p:cNvSpPr txBox="1"/>
          <p:nvPr/>
        </p:nvSpPr>
        <p:spPr>
          <a:xfrm>
            <a:off x="6211372" y="3088915"/>
            <a:ext cx="2857127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ellenére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hogy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a Nebsui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csoport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nappal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kevesebb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nevelkedett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2298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6089-8E84-8B30-7863-D2E781F2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Konkluzió</a:t>
            </a:r>
            <a:endParaRPr lang="es-E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E46DF-EADB-59F5-B549-26067B251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69" y="2369444"/>
            <a:ext cx="7819064" cy="11274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dirty="0"/>
              <a:t>Természetes adalékanyag, amely széles spektrumú mikrobicidként működik</a:t>
            </a:r>
            <a:endParaRPr lang="en-US" sz="2400" dirty="0"/>
          </a:p>
          <a:p>
            <a:pPr lvl="1"/>
            <a:r>
              <a:rPr lang="hu-HU" sz="2000" dirty="0"/>
              <a:t>A </a:t>
            </a:r>
            <a:r>
              <a:rPr lang="hu-HU" sz="2000" b="1" dirty="0"/>
              <a:t>cimenolgyűrű</a:t>
            </a:r>
            <a:r>
              <a:rPr lang="hu-HU" sz="2000" dirty="0"/>
              <a:t> és a </a:t>
            </a:r>
            <a:r>
              <a:rPr lang="hu-HU" sz="2000" b="1" dirty="0"/>
              <a:t>citromsav</a:t>
            </a:r>
            <a:r>
              <a:rPr lang="hu-HU" sz="2000" dirty="0"/>
              <a:t> szinergikus hatásán alapul</a:t>
            </a:r>
            <a:endParaRPr lang="es-ES" sz="2000" dirty="0"/>
          </a:p>
          <a:p>
            <a:pPr lvl="1"/>
            <a:r>
              <a:rPr lang="en-US" sz="2000" dirty="0" err="1"/>
              <a:t>Hatékony</a:t>
            </a:r>
            <a:r>
              <a:rPr lang="en-US" sz="2000" dirty="0"/>
              <a:t> a </a:t>
            </a:r>
            <a:r>
              <a:rPr lang="en-US" sz="2000" dirty="0" err="1"/>
              <a:t>baktériumok</a:t>
            </a:r>
            <a:r>
              <a:rPr lang="en-US" sz="2000" dirty="0"/>
              <a:t>, </a:t>
            </a:r>
            <a:r>
              <a:rPr lang="en-US" sz="2000" dirty="0" err="1"/>
              <a:t>gombák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élesztőgombák</a:t>
            </a:r>
            <a:r>
              <a:rPr lang="en-US" sz="2000" dirty="0"/>
              <a:t> </a:t>
            </a:r>
            <a:r>
              <a:rPr lang="en-US" sz="2000" dirty="0" err="1"/>
              <a:t>ellen</a:t>
            </a:r>
            <a:endParaRPr lang="es-ES" sz="2400" dirty="0"/>
          </a:p>
        </p:txBody>
      </p:sp>
      <p:sp>
        <p:nvSpPr>
          <p:cNvPr id="4" name="Rectangle 198">
            <a:extLst>
              <a:ext uri="{FF2B5EF4-FFF2-40B4-BE49-F238E27FC236}">
                <a16:creationId xmlns:a16="http://schemas.microsoft.com/office/drawing/2014/main" id="{A11B5BE9-2BE3-5C8A-C94F-6ED1BEAD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10" y="1690689"/>
            <a:ext cx="2835479" cy="48065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ALQUERMOLD NATURAL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98">
            <a:extLst>
              <a:ext uri="{FF2B5EF4-FFF2-40B4-BE49-F238E27FC236}">
                <a16:creationId xmlns:a16="http://schemas.microsoft.com/office/drawing/2014/main" id="{546985FA-A7C8-42B0-4D92-FDB8CAE8D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10" y="3892492"/>
            <a:ext cx="2835479" cy="469783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472C4"/>
            </a:solidFill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ALQUERNAT NEBSUI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07DDF0-A314-67F0-56D3-E3CD3787DDAF}"/>
              </a:ext>
            </a:extLst>
          </p:cNvPr>
          <p:cNvSpPr txBox="1">
            <a:spLocks/>
          </p:cNvSpPr>
          <p:nvPr/>
        </p:nvSpPr>
        <p:spPr>
          <a:xfrm>
            <a:off x="309869" y="4603578"/>
            <a:ext cx="8490182" cy="1394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Természetes</a:t>
            </a:r>
            <a:r>
              <a:rPr lang="en-US" sz="2400" dirty="0"/>
              <a:t> </a:t>
            </a:r>
            <a:r>
              <a:rPr lang="en-US" sz="2400" dirty="0" err="1"/>
              <a:t>növekedésserkentő</a:t>
            </a:r>
            <a:r>
              <a:rPr lang="en-US" sz="2400" dirty="0"/>
              <a:t> </a:t>
            </a:r>
            <a:r>
              <a:rPr lang="en-US" sz="2400" dirty="0" err="1"/>
              <a:t>készítmény</a:t>
            </a:r>
            <a:r>
              <a:rPr lang="en-US" sz="2400" dirty="0"/>
              <a:t>, </a:t>
            </a:r>
            <a:r>
              <a:rPr lang="en-US" sz="2400" dirty="0" err="1"/>
              <a:t>melynek</a:t>
            </a:r>
            <a:r>
              <a:rPr lang="en-US" sz="2400" dirty="0"/>
              <a:t> </a:t>
            </a:r>
            <a:r>
              <a:rPr lang="en-US" sz="2400" dirty="0" err="1"/>
              <a:t>bélkondicionáló</a:t>
            </a:r>
            <a:r>
              <a:rPr lang="en-US" sz="2400" dirty="0"/>
              <a:t> </a:t>
            </a:r>
            <a:r>
              <a:rPr lang="en-US" sz="2400" dirty="0" err="1"/>
              <a:t>pronutrientek</a:t>
            </a:r>
            <a:r>
              <a:rPr lang="en-US" sz="2400" dirty="0"/>
              <a:t> </a:t>
            </a:r>
            <a:r>
              <a:rPr lang="en-US" sz="2400" dirty="0" err="1"/>
              <a:t>képezik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alapját</a:t>
            </a:r>
            <a:r>
              <a:rPr lang="en-US" sz="2400" dirty="0"/>
              <a:t> </a:t>
            </a:r>
          </a:p>
          <a:p>
            <a:pPr lvl="1"/>
            <a:r>
              <a:rPr lang="en-US" sz="2200" dirty="0"/>
              <a:t>A </a:t>
            </a:r>
            <a:r>
              <a:rPr lang="en-US" sz="2200" dirty="0" err="1"/>
              <a:t>takarmány</a:t>
            </a:r>
            <a:r>
              <a:rPr lang="en-US" sz="2200" dirty="0"/>
              <a:t> </a:t>
            </a:r>
            <a:r>
              <a:rPr lang="en-US" sz="2200" dirty="0" err="1"/>
              <a:t>emészthetőségét</a:t>
            </a:r>
            <a:r>
              <a:rPr lang="en-US" sz="2200" dirty="0"/>
              <a:t> </a:t>
            </a:r>
            <a:r>
              <a:rPr lang="en-US" sz="2200" dirty="0" err="1"/>
              <a:t>javítja</a:t>
            </a:r>
            <a:endParaRPr lang="en-US" sz="2200" dirty="0"/>
          </a:p>
          <a:p>
            <a:pPr lvl="1"/>
            <a:r>
              <a:rPr lang="en-US" sz="2200" dirty="0" err="1"/>
              <a:t>Pozitív</a:t>
            </a:r>
            <a:r>
              <a:rPr lang="en-US" sz="2200" dirty="0"/>
              <a:t> </a:t>
            </a:r>
            <a:r>
              <a:rPr lang="en-US" sz="2200" dirty="0" err="1"/>
              <a:t>hatás</a:t>
            </a:r>
            <a:r>
              <a:rPr lang="en-US" sz="2200" dirty="0"/>
              <a:t> a </a:t>
            </a:r>
            <a:r>
              <a:rPr lang="en-US" sz="2200" dirty="0" err="1"/>
              <a:t>brojlerek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sertések</a:t>
            </a:r>
            <a:r>
              <a:rPr lang="en-US" sz="2200" dirty="0"/>
              <a:t> </a:t>
            </a:r>
            <a:r>
              <a:rPr lang="en-US" sz="2200" dirty="0" err="1"/>
              <a:t>termelékenységére</a:t>
            </a:r>
            <a:endParaRPr lang="en-US" sz="2200" dirty="0"/>
          </a:p>
          <a:p>
            <a:pPr lvl="1"/>
            <a:r>
              <a:rPr lang="en-US" sz="2200" dirty="0" err="1"/>
              <a:t>Megelőzi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elválasztás</a:t>
            </a:r>
            <a:r>
              <a:rPr lang="en-US" sz="2200" dirty="0"/>
              <a:t> </a:t>
            </a:r>
            <a:r>
              <a:rPr lang="en-US" sz="2200" dirty="0" err="1"/>
              <a:t>utáni</a:t>
            </a:r>
            <a:r>
              <a:rPr lang="en-US" sz="2200" dirty="0"/>
              <a:t> </a:t>
            </a:r>
            <a:r>
              <a:rPr lang="en-US" sz="2200" dirty="0" err="1"/>
              <a:t>hasmenés</a:t>
            </a:r>
            <a:r>
              <a:rPr lang="en-US" sz="2200" dirty="0"/>
              <a:t> </a:t>
            </a:r>
            <a:r>
              <a:rPr lang="en-US" sz="2200" dirty="0" err="1"/>
              <a:t>kialakulását</a:t>
            </a:r>
            <a:endParaRPr lang="es-ES" sz="2400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CB8E0F4-244C-6E07-AED9-2350321EE1AA}"/>
              </a:ext>
            </a:extLst>
          </p:cNvPr>
          <p:cNvSpPr/>
          <p:nvPr/>
        </p:nvSpPr>
        <p:spPr>
          <a:xfrm rot="754729">
            <a:off x="5769177" y="1039246"/>
            <a:ext cx="2457974" cy="961982"/>
          </a:xfrm>
          <a:prstGeom prst="wedge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Mindkettő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kapható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premix</a:t>
            </a:r>
            <a:r>
              <a:rPr lang="es-ES" sz="1800" b="1" dirty="0">
                <a:solidFill>
                  <a:schemeClr val="bg1"/>
                </a:solidFill>
              </a:rPr>
              <a:t> por </a:t>
            </a:r>
            <a:r>
              <a:rPr lang="es-ES" sz="1800" b="1" dirty="0" err="1">
                <a:solidFill>
                  <a:schemeClr val="bg1"/>
                </a:solidFill>
              </a:rPr>
              <a:t>és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folyadék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formájában</a:t>
            </a:r>
            <a:r>
              <a:rPr lang="es-ES" sz="18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F6AE5D8-A77C-6A48-7199-C4ED1273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42" y="5981458"/>
            <a:ext cx="1042608" cy="69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CuadroTexto 8">
            <a:extLst>
              <a:ext uri="{FF2B5EF4-FFF2-40B4-BE49-F238E27FC236}">
                <a16:creationId xmlns:a16="http://schemas.microsoft.com/office/drawing/2014/main" id="{75E607D1-EA8F-13E8-D37F-3766D2F53841}"/>
              </a:ext>
            </a:extLst>
          </p:cNvPr>
          <p:cNvSpPr txBox="1"/>
          <p:nvPr/>
        </p:nvSpPr>
        <p:spPr>
          <a:xfrm>
            <a:off x="6131252" y="5913114"/>
            <a:ext cx="2457566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/>
              <a:t>Elérhető</a:t>
            </a:r>
            <a:endParaRPr lang="es-ES" sz="1600" b="1" dirty="0"/>
          </a:p>
          <a:p>
            <a:pPr algn="ctr"/>
            <a:r>
              <a:rPr lang="es-ES" sz="1600" b="1" dirty="0"/>
              <a:t>ECO/ORGANIC </a:t>
            </a:r>
          </a:p>
          <a:p>
            <a:pPr algn="ctr"/>
            <a:r>
              <a:rPr lang="es-ES" sz="1600" b="1" dirty="0" err="1"/>
              <a:t>gyártásra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826991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18CD-46CF-2F2F-93A0-314CB508A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634" y="1584325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s-ES" sz="6600" dirty="0" err="1"/>
              <a:t>Köszönöm</a:t>
            </a:r>
            <a:r>
              <a:rPr lang="es-ES" sz="6600" dirty="0"/>
              <a:t> a </a:t>
            </a:r>
            <a:r>
              <a:rPr lang="es-ES" sz="6600" dirty="0" err="1"/>
              <a:t>figyelmet</a:t>
            </a:r>
            <a:r>
              <a:rPr lang="es-ES" sz="6600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8B80A-45F7-C893-B9F9-FF29E7F0E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88658" y="4079875"/>
            <a:ext cx="6858000" cy="165576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Kérdések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és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észrevételek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ekaitz@biovet-alquermes.com</a:t>
            </a: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234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84D6A-A950-F134-56FA-1010F52A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5126"/>
            <a:ext cx="8153400" cy="1325563"/>
          </a:xfrm>
        </p:spPr>
        <p:txBody>
          <a:bodyPr>
            <a:normAutofit/>
          </a:bodyPr>
          <a:lstStyle/>
          <a:p>
            <a:r>
              <a:rPr lang="es-ES" sz="4100" b="1" dirty="0" err="1"/>
              <a:t>Természetes</a:t>
            </a:r>
            <a:r>
              <a:rPr lang="es-ES" sz="4100" b="1" dirty="0"/>
              <a:t> </a:t>
            </a:r>
            <a:r>
              <a:rPr lang="es-ES" sz="4100" b="1" dirty="0" err="1"/>
              <a:t>megoldások</a:t>
            </a:r>
            <a:r>
              <a:rPr lang="es-ES" sz="4100" b="1" dirty="0"/>
              <a:t> – </a:t>
            </a:r>
            <a:r>
              <a:rPr lang="es-ES" sz="4100" b="1" dirty="0">
                <a:solidFill>
                  <a:srgbClr val="00B050"/>
                </a:solidFill>
              </a:rPr>
              <a:t>Biovet S.A.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00B0053-561D-B23F-1429-E4D7F367E472}"/>
              </a:ext>
            </a:extLst>
          </p:cNvPr>
          <p:cNvSpPr/>
          <p:nvPr/>
        </p:nvSpPr>
        <p:spPr>
          <a:xfrm>
            <a:off x="709301" y="2333427"/>
            <a:ext cx="7725398" cy="1095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CIMENOLGYŰRŰ</a:t>
            </a:r>
            <a:r>
              <a:rPr lang="es-ES" dirty="0"/>
              <a:t> ÉS </a:t>
            </a:r>
            <a:r>
              <a:rPr lang="es-ES" b="1" dirty="0"/>
              <a:t>CITROMSAV</a:t>
            </a:r>
            <a:r>
              <a:rPr lang="es-ES" dirty="0"/>
              <a:t> KOMBINÁCIÓJÁN ALAPULÓ TERMÉSZETES ANTIMIKROBIÁLIS MEGOLDÁS</a:t>
            </a:r>
            <a:endParaRPr lang="es-ES" b="1" dirty="0"/>
          </a:p>
        </p:txBody>
      </p:sp>
      <p:sp>
        <p:nvSpPr>
          <p:cNvPr id="4" name="Rectangle 198">
            <a:extLst>
              <a:ext uri="{FF2B5EF4-FFF2-40B4-BE49-F238E27FC236}">
                <a16:creationId xmlns:a16="http://schemas.microsoft.com/office/drawing/2014/main" id="{8BB1FE51-8044-482B-13FB-5EECCDF70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48" y="1793683"/>
            <a:ext cx="3469105" cy="66973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ALQUERMOLD NATURAL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A13537-D424-30A3-7CE0-A4E106EF2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2" y="1833735"/>
            <a:ext cx="372205" cy="58963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1D354AF-B0E7-28CC-EC3D-9CA1588C3E58}"/>
              </a:ext>
            </a:extLst>
          </p:cNvPr>
          <p:cNvSpPr/>
          <p:nvPr/>
        </p:nvSpPr>
        <p:spPr>
          <a:xfrm>
            <a:off x="669254" y="4476284"/>
            <a:ext cx="7725398" cy="1095574"/>
          </a:xfrm>
          <a:prstGeom prst="roundRect">
            <a:avLst/>
          </a:prstGeom>
          <a:solidFill>
            <a:srgbClr val="0083E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BÉLOPTIMALIZÁLÓ </a:t>
            </a:r>
            <a:r>
              <a:rPr lang="es-ES" b="1" dirty="0"/>
              <a:t>PRONUTRIENT</a:t>
            </a:r>
            <a:r>
              <a:rPr lang="es-ES" dirty="0"/>
              <a:t>EKEN ALAPULÓ TERMÉSZETES BÉLKONDICIONÁLÓ</a:t>
            </a:r>
          </a:p>
        </p:txBody>
      </p:sp>
      <p:sp>
        <p:nvSpPr>
          <p:cNvPr id="8" name="Rectangle 198">
            <a:extLst>
              <a:ext uri="{FF2B5EF4-FFF2-40B4-BE49-F238E27FC236}">
                <a16:creationId xmlns:a16="http://schemas.microsoft.com/office/drawing/2014/main" id="{5612ED75-4410-27EC-D76F-86614F54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48" y="3962974"/>
            <a:ext cx="3438218" cy="669737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472C4"/>
            </a:solidFill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ALQUERNAT NEBSUI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D5A9C69-4308-40E3-A7F1-66AA359161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378" y="4034443"/>
            <a:ext cx="591973" cy="526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52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7E88A-B349-4F2B-B6D3-4EA92162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84" y="717682"/>
            <a:ext cx="6781800" cy="681857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2"/>
                </a:solidFill>
                <a:latin typeface="+mn-lt"/>
              </a:rPr>
              <a:t>Alquermold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 Natural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CBC41D-BCA6-48A4-84E0-7CCB014F5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54" y="2290469"/>
            <a:ext cx="8719636" cy="3969342"/>
          </a:xfrm>
        </p:spPr>
        <p:txBody>
          <a:bodyPr>
            <a:normAutofit/>
          </a:bodyPr>
          <a:lstStyle/>
          <a:p>
            <a:r>
              <a:rPr lang="en-US" sz="2600" u="sng" dirty="0" err="1"/>
              <a:t>Tartósítószer</a:t>
            </a:r>
            <a:r>
              <a:rPr lang="en-US" sz="2600" u="sng" dirty="0"/>
              <a:t>:</a:t>
            </a:r>
            <a:r>
              <a:rPr lang="en-US" sz="2600" dirty="0"/>
              <a:t> </a:t>
            </a:r>
            <a:r>
              <a:rPr lang="en-US" sz="2000" dirty="0" err="1"/>
              <a:t>takarmány-alapanyagokhoz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takarmánykeverékekhez</a:t>
            </a:r>
            <a:endParaRPr lang="en-US" sz="2000" dirty="0"/>
          </a:p>
          <a:p>
            <a:pPr lvl="1"/>
            <a:r>
              <a:rPr lang="en-US" sz="2000" dirty="0" err="1"/>
              <a:t>Eltávolítja</a:t>
            </a:r>
            <a:r>
              <a:rPr lang="en-US" sz="2000" dirty="0"/>
              <a:t> a </a:t>
            </a:r>
            <a:r>
              <a:rPr lang="en-US" sz="2000" dirty="0" err="1"/>
              <a:t>substratumban</a:t>
            </a:r>
            <a:r>
              <a:rPr lang="en-US" sz="2000" dirty="0"/>
              <a:t> </a:t>
            </a:r>
            <a:r>
              <a:rPr lang="en-US" sz="2000" dirty="0" err="1"/>
              <a:t>lévő</a:t>
            </a:r>
            <a:r>
              <a:rPr lang="en-US" sz="2000" dirty="0"/>
              <a:t> </a:t>
            </a:r>
            <a:r>
              <a:rPr lang="en-US" sz="2000" dirty="0" err="1"/>
              <a:t>összes</a:t>
            </a:r>
            <a:r>
              <a:rPr lang="en-US" sz="2000" dirty="0"/>
              <a:t> </a:t>
            </a:r>
            <a:r>
              <a:rPr lang="en-US" sz="2000" dirty="0" err="1"/>
              <a:t>mikroorganizmust</a:t>
            </a:r>
            <a:r>
              <a:rPr lang="en-US" sz="2000" dirty="0"/>
              <a:t>,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r>
              <a:rPr lang="en-US" sz="2000" dirty="0" err="1"/>
              <a:t>megakadályozza</a:t>
            </a:r>
            <a:r>
              <a:rPr lang="en-US" sz="2000" dirty="0"/>
              <a:t> a </a:t>
            </a:r>
            <a:r>
              <a:rPr lang="en-US" sz="2000" dirty="0" err="1"/>
              <a:t>takarmány</a:t>
            </a:r>
            <a:r>
              <a:rPr lang="en-US" sz="2000" dirty="0"/>
              <a:t> </a:t>
            </a:r>
            <a:r>
              <a:rPr lang="en-US" sz="2000" dirty="0" err="1"/>
              <a:t>megromlását</a:t>
            </a:r>
            <a:endParaRPr lang="en-US" sz="2000" dirty="0"/>
          </a:p>
          <a:p>
            <a:pPr lvl="1"/>
            <a:r>
              <a:rPr lang="en-US" sz="2000" dirty="0"/>
              <a:t>Hosszú </a:t>
            </a:r>
            <a:r>
              <a:rPr lang="en-US" sz="2000" dirty="0" err="1"/>
              <a:t>távú</a:t>
            </a:r>
            <a:r>
              <a:rPr lang="en-US" sz="2000" dirty="0"/>
              <a:t> </a:t>
            </a:r>
            <a:r>
              <a:rPr lang="en-US" sz="2000" dirty="0" err="1"/>
              <a:t>hatás</a:t>
            </a:r>
            <a:r>
              <a:rPr lang="en-US" sz="2000" dirty="0"/>
              <a:t>: &gt;6 </a:t>
            </a:r>
            <a:r>
              <a:rPr lang="en-US" sz="2000" dirty="0" err="1"/>
              <a:t>hónap</a:t>
            </a:r>
            <a:endParaRPr lang="en-US" sz="2000" dirty="0"/>
          </a:p>
          <a:p>
            <a:r>
              <a:rPr lang="en-US" sz="2600" u="sng" dirty="0" err="1"/>
              <a:t>Biocid</a:t>
            </a:r>
            <a:r>
              <a:rPr lang="en-US" sz="2600" u="sng" dirty="0"/>
              <a:t> </a:t>
            </a:r>
            <a:r>
              <a:rPr lang="en-US" sz="2600" u="sng" dirty="0" err="1"/>
              <a:t>hatás</a:t>
            </a:r>
            <a:r>
              <a:rPr lang="en-US" sz="2600" u="sng" dirty="0"/>
              <a:t> </a:t>
            </a:r>
            <a:r>
              <a:rPr lang="en-US" sz="2600" u="sng" dirty="0" err="1"/>
              <a:t>az</a:t>
            </a:r>
            <a:r>
              <a:rPr lang="en-US" sz="2600" u="sng" dirty="0"/>
              <a:t> </a:t>
            </a:r>
            <a:r>
              <a:rPr lang="en-US" sz="2600" u="sng" dirty="0" err="1"/>
              <a:t>emésztőrendszerben</a:t>
            </a:r>
            <a:r>
              <a:rPr lang="en-US" sz="2600" u="sng" dirty="0"/>
              <a:t>:</a:t>
            </a:r>
            <a:r>
              <a:rPr lang="en-US" sz="2600" dirty="0"/>
              <a:t> </a:t>
            </a:r>
            <a:r>
              <a:rPr lang="en-US" sz="2000" dirty="0" err="1"/>
              <a:t>támogatja</a:t>
            </a:r>
            <a:r>
              <a:rPr lang="en-US" sz="2000" dirty="0"/>
              <a:t> a </a:t>
            </a:r>
            <a:r>
              <a:rPr lang="en-US" sz="2000" dirty="0" err="1"/>
              <a:t>gyomor-bélrendszeri</a:t>
            </a:r>
            <a:r>
              <a:rPr lang="en-US" sz="2000" dirty="0"/>
              <a:t> </a:t>
            </a:r>
            <a:r>
              <a:rPr lang="en-US" sz="2000" dirty="0" err="1"/>
              <a:t>fertőzések</a:t>
            </a:r>
            <a:r>
              <a:rPr lang="en-US" sz="2000" dirty="0"/>
              <a:t>, </a:t>
            </a:r>
            <a:r>
              <a:rPr lang="en-US" sz="2000" dirty="0" err="1"/>
              <a:t>például</a:t>
            </a:r>
            <a:r>
              <a:rPr lang="en-US" sz="2000" dirty="0"/>
              <a:t> </a:t>
            </a:r>
            <a:r>
              <a:rPr lang="en-US" sz="2000" dirty="0" err="1"/>
              <a:t>nekrotikus</a:t>
            </a:r>
            <a:r>
              <a:rPr lang="en-US" sz="2000" dirty="0"/>
              <a:t> enteritis (</a:t>
            </a:r>
            <a:r>
              <a:rPr lang="en-US" sz="2000" dirty="0" err="1"/>
              <a:t>elhalásos</a:t>
            </a:r>
            <a:r>
              <a:rPr lang="en-US" sz="2000" dirty="0"/>
              <a:t> </a:t>
            </a:r>
            <a:r>
              <a:rPr lang="en-US" sz="2000" dirty="0" err="1"/>
              <a:t>bélgyulladás</a:t>
            </a:r>
            <a:r>
              <a:rPr lang="en-US" sz="2000" dirty="0"/>
              <a:t>) </a:t>
            </a:r>
            <a:r>
              <a:rPr lang="en-US" sz="2000" dirty="0" err="1"/>
              <a:t>megelőzését</a:t>
            </a:r>
            <a:r>
              <a:rPr lang="en-US" sz="2000" dirty="0"/>
              <a:t>/</a:t>
            </a:r>
            <a:r>
              <a:rPr lang="en-US" sz="2000" dirty="0" err="1"/>
              <a:t>kezelését</a:t>
            </a:r>
            <a:endParaRPr lang="en-US" sz="2000" dirty="0"/>
          </a:p>
          <a:p>
            <a:pPr lvl="1"/>
            <a:r>
              <a:rPr lang="en-US" sz="2000" dirty="0" err="1"/>
              <a:t>Eltávolítja</a:t>
            </a:r>
            <a:r>
              <a:rPr lang="en-US" sz="2000" dirty="0"/>
              <a:t> </a:t>
            </a:r>
            <a:r>
              <a:rPr lang="en-US" sz="2000" dirty="0" err="1"/>
              <a:t>azokat</a:t>
            </a:r>
            <a:r>
              <a:rPr lang="en-US" sz="2000" dirty="0"/>
              <a:t> a </a:t>
            </a:r>
            <a:r>
              <a:rPr lang="en-US" sz="2000" dirty="0" err="1"/>
              <a:t>mikroorganizmusokat</a:t>
            </a:r>
            <a:r>
              <a:rPr lang="en-US" sz="2000" dirty="0"/>
              <a:t> (</a:t>
            </a:r>
            <a:r>
              <a:rPr lang="en-US" sz="2000" dirty="0" err="1"/>
              <a:t>baktériumok</a:t>
            </a:r>
            <a:r>
              <a:rPr lang="en-US" sz="2000" dirty="0"/>
              <a:t>, </a:t>
            </a:r>
            <a:r>
              <a:rPr lang="en-US" sz="2000" dirty="0" err="1"/>
              <a:t>gombák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élesztőgombák</a:t>
            </a:r>
            <a:r>
              <a:rPr lang="en-US" sz="2000" dirty="0"/>
              <a:t>), </a:t>
            </a:r>
            <a:r>
              <a:rPr lang="en-US" sz="2000" dirty="0" err="1"/>
              <a:t>amelyek</a:t>
            </a:r>
            <a:r>
              <a:rPr lang="en-US" sz="2000" dirty="0"/>
              <a:t> </a:t>
            </a:r>
            <a:r>
              <a:rPr lang="en-US" sz="2000" dirty="0" err="1"/>
              <a:t>szennyezhetik</a:t>
            </a:r>
            <a:r>
              <a:rPr lang="en-US" sz="2000" dirty="0"/>
              <a:t> a </a:t>
            </a:r>
            <a:r>
              <a:rPr lang="en-US" sz="2000" dirty="0" err="1"/>
              <a:t>tetemet</a:t>
            </a:r>
            <a:r>
              <a:rPr lang="en-US" sz="2000" dirty="0"/>
              <a:t>, mint </a:t>
            </a:r>
            <a:r>
              <a:rPr lang="en-US" sz="2000" dirty="0" err="1"/>
              <a:t>például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E. coli </a:t>
            </a:r>
            <a:r>
              <a:rPr lang="en-US" sz="2000" dirty="0" err="1"/>
              <a:t>vagy</a:t>
            </a:r>
            <a:r>
              <a:rPr lang="en-US" sz="2000" dirty="0"/>
              <a:t> a Salmonella.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052605-E140-4752-A074-DB629199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82156-6142-4764-89E9-417C3C1B24EF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C98C0D-3503-4ECA-9AB3-5786B3785AE0}"/>
              </a:ext>
            </a:extLst>
          </p:cNvPr>
          <p:cNvSpPr txBox="1"/>
          <p:nvPr/>
        </p:nvSpPr>
        <p:spPr>
          <a:xfrm>
            <a:off x="1408212" y="5798146"/>
            <a:ext cx="6428696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Széles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hatásspektrum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 coli, Salmonella, Clostridium, Streptococcus, Campylobacter…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Aspergillus, Fusarium, Penicillium, Candida, Mucor…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36D19A-3F0F-9597-1C84-1F4AB6D49A4C}"/>
              </a:ext>
            </a:extLst>
          </p:cNvPr>
          <p:cNvSpPr txBox="1"/>
          <p:nvPr/>
        </p:nvSpPr>
        <p:spPr>
          <a:xfrm>
            <a:off x="670854" y="1650537"/>
            <a:ext cx="8163469" cy="46166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/>
              <a:t>Cimenol</a:t>
            </a:r>
            <a:r>
              <a:rPr lang="en-US" sz="2400" b="1" dirty="0"/>
              <a:t> </a:t>
            </a:r>
            <a:r>
              <a:rPr lang="en-US" sz="2400" b="1" dirty="0" err="1"/>
              <a:t>gy</a:t>
            </a:r>
            <a:r>
              <a:rPr lang="es-E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űrű</a:t>
            </a:r>
            <a:r>
              <a:rPr lang="en-US" sz="2400" dirty="0" err="1"/>
              <a:t>ből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b="1" dirty="0" err="1"/>
              <a:t>citromsav</a:t>
            </a:r>
            <a:r>
              <a:rPr lang="en-US" sz="2400" dirty="0" err="1"/>
              <a:t>ból</a:t>
            </a:r>
            <a:r>
              <a:rPr lang="en-US" sz="2400" b="1" dirty="0"/>
              <a:t> </a:t>
            </a:r>
            <a:r>
              <a:rPr lang="en-US" sz="2400" dirty="0" err="1"/>
              <a:t>álló</a:t>
            </a:r>
            <a:r>
              <a:rPr lang="en-US" sz="2400" b="1" dirty="0"/>
              <a:t> </a:t>
            </a:r>
            <a:r>
              <a:rPr lang="en-US" sz="2400" b="1" dirty="0" err="1"/>
              <a:t>természetes</a:t>
            </a:r>
            <a:r>
              <a:rPr lang="en-US" sz="2400" b="1" dirty="0"/>
              <a:t> </a:t>
            </a:r>
            <a:r>
              <a:rPr lang="en-US" sz="2400" b="1" dirty="0" err="1"/>
              <a:t>microbicid</a:t>
            </a:r>
            <a:endParaRPr lang="en-US" sz="2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DA1F26-C996-3375-BDD8-7277E67BC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67" y="717682"/>
            <a:ext cx="372205" cy="5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57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22081-1ACF-6B87-23A7-BBCF9D71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448237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+mn-lt"/>
              </a:rPr>
              <a:t>Alquermold Natural </a:t>
            </a:r>
            <a:r>
              <a:rPr lang="en-US" sz="3600" b="1" dirty="0">
                <a:latin typeface="+mn-lt"/>
              </a:rPr>
              <a:t>– </a:t>
            </a:r>
            <a:r>
              <a:rPr lang="en-US" sz="3600" b="1" dirty="0" err="1">
                <a:latin typeface="+mn-lt"/>
              </a:rPr>
              <a:t>Aktív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molekulák</a:t>
            </a:r>
            <a:endParaRPr lang="es-ES" sz="3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09FADD-D95B-101B-B7D7-BF9FE31297AC}"/>
              </a:ext>
            </a:extLst>
          </p:cNvPr>
          <p:cNvSpPr txBox="1"/>
          <p:nvPr/>
        </p:nvSpPr>
        <p:spPr>
          <a:xfrm>
            <a:off x="628650" y="1801805"/>
            <a:ext cx="8448237" cy="2016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078" b="1" i="1" u="none" strike="noStrike" kern="1200" cap="none" spc="0" normalizeH="0" baseline="0" noProof="0" dirty="0" err="1">
                <a:ln>
                  <a:noFill/>
                </a:ln>
                <a:solidFill>
                  <a:srgbClr val="D89243">
                    <a:lumMod val="75000"/>
                  </a:srgbClr>
                </a:solidFill>
                <a:effectLst/>
                <a:uLnTx/>
                <a:uFillTx/>
                <a:cs typeface="Arial" charset="0"/>
              </a:rPr>
              <a:t>Cimenol</a:t>
            </a:r>
            <a:r>
              <a:rPr kumimoji="0" lang="en-GB" sz="3078" b="1" i="1" u="none" strike="noStrike" kern="1200" cap="none" spc="0" normalizeH="0" baseline="0" noProof="0" dirty="0">
                <a:ln>
                  <a:noFill/>
                </a:ln>
                <a:solidFill>
                  <a:srgbClr val="D89243">
                    <a:lumMod val="75000"/>
                  </a:srgbClr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hu-HU" sz="3078" b="1" i="1" u="none" strike="noStrike" kern="1200" cap="none" spc="0" normalizeH="0" baseline="0" noProof="0" dirty="0">
                <a:ln>
                  <a:noFill/>
                </a:ln>
                <a:solidFill>
                  <a:srgbClr val="D89243">
                    <a:lumMod val="75000"/>
                  </a:srgbClr>
                </a:solidFill>
                <a:effectLst/>
                <a:uLnTx/>
                <a:uFillTx/>
                <a:cs typeface="Arial" charset="0"/>
              </a:rPr>
              <a:t>gyűrű</a:t>
            </a:r>
            <a:r>
              <a:rPr kumimoji="0" lang="en-GB" sz="3078" b="1" i="1" u="none" strike="noStrike" kern="1200" cap="none" spc="0" normalizeH="0" baseline="0" noProof="0" dirty="0">
                <a:ln>
                  <a:noFill/>
                </a:ln>
                <a:solidFill>
                  <a:srgbClr val="D89243">
                    <a:lumMod val="75000"/>
                  </a:srgbClr>
                </a:solidFill>
                <a:effectLst/>
                <a:uLnTx/>
                <a:uFillTx/>
                <a:cs typeface="Arial" charset="0"/>
              </a:rPr>
              <a:t>        </a:t>
            </a:r>
            <a:r>
              <a:rPr kumimoji="0" lang="en-GB" sz="3078" b="1" i="1" u="none" strike="noStrike" kern="1200" cap="none" spc="0" normalizeH="0" baseline="0" noProof="0" dirty="0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cs typeface="Arial" charset="0"/>
              </a:rPr>
              <a:t>+ </a:t>
            </a:r>
            <a:r>
              <a:rPr lang="en-US" sz="2800" b="1" i="1" dirty="0" err="1"/>
              <a:t>citromsav</a:t>
            </a:r>
            <a:endParaRPr lang="en-GB" sz="2800" b="1" i="1" dirty="0">
              <a:cs typeface="Arial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C2830"/>
              </a:solidFill>
              <a:effectLst/>
              <a:uLnTx/>
              <a:uFillTx/>
              <a:latin typeface="Bembo"/>
              <a:ea typeface="+mn-ea"/>
              <a:cs typeface="Arial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2C2830"/>
                </a:solidFill>
                <a:cs typeface="Arial" charset="0"/>
              </a:rPr>
              <a:t>C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ea typeface="+mn-ea"/>
                <a:cs typeface="Arial" charset="0"/>
              </a:rPr>
              <a:t>imenol gyűrű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ea typeface="+mn-ea"/>
                <a:cs typeface="Arial" charset="0"/>
              </a:rPr>
              <a:t>– </a:t>
            </a:r>
            <a:r>
              <a:rPr lang="en-GB" sz="2000" dirty="0" err="1">
                <a:solidFill>
                  <a:srgbClr val="2C2830"/>
                </a:solidFill>
                <a:cs typeface="Arial" charset="0"/>
              </a:rPr>
              <a:t>fenolos</a:t>
            </a:r>
            <a:r>
              <a:rPr lang="en-GB" sz="2000" dirty="0">
                <a:solidFill>
                  <a:srgbClr val="2C283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2C2830"/>
                </a:solidFill>
                <a:cs typeface="Arial" charset="0"/>
              </a:rPr>
              <a:t>vegyület</a:t>
            </a:r>
            <a:r>
              <a:rPr lang="en-GB" sz="2000" dirty="0">
                <a:solidFill>
                  <a:srgbClr val="2C2830"/>
                </a:solidFill>
                <a:cs typeface="Arial" charset="0"/>
              </a:rPr>
              <a:t>, </a:t>
            </a:r>
            <a:r>
              <a:rPr lang="en-GB" sz="2000" dirty="0" err="1">
                <a:solidFill>
                  <a:srgbClr val="2C2830"/>
                </a:solidFill>
                <a:cs typeface="Arial" charset="0"/>
              </a:rPr>
              <a:t>amely</a:t>
            </a:r>
            <a:r>
              <a:rPr lang="en-GB" sz="2000" dirty="0">
                <a:solidFill>
                  <a:srgbClr val="2C283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2C2830"/>
                </a:solidFill>
                <a:cs typeface="Arial" charset="0"/>
              </a:rPr>
              <a:t>különféle</a:t>
            </a:r>
            <a:r>
              <a:rPr lang="en-GB" sz="2000" dirty="0">
                <a:solidFill>
                  <a:srgbClr val="2C283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2C2830"/>
                </a:solidFill>
                <a:cs typeface="Arial" charset="0"/>
              </a:rPr>
              <a:t>növényi</a:t>
            </a:r>
            <a:r>
              <a:rPr lang="en-GB" sz="2000" dirty="0">
                <a:solidFill>
                  <a:srgbClr val="2C283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2C2830"/>
                </a:solidFill>
                <a:cs typeface="Arial" charset="0"/>
              </a:rPr>
              <a:t>kivonatokból</a:t>
            </a:r>
            <a:r>
              <a:rPr lang="en-GB" sz="2000" dirty="0">
                <a:solidFill>
                  <a:srgbClr val="2C2830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rgbClr val="2C2830"/>
                </a:solidFill>
                <a:cs typeface="Arial" charset="0"/>
              </a:rPr>
              <a:t>származik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ea typeface="+mn-ea"/>
                <a:cs typeface="Arial" charset="0"/>
              </a:rPr>
              <a:t>: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ea typeface="+mn-ea"/>
                <a:cs typeface="Arial" charset="0"/>
              </a:rPr>
              <a:t>Thymus vulgaris, Origanum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ea typeface="+mn-ea"/>
                <a:cs typeface="Arial" charset="0"/>
              </a:rPr>
              <a:t>majorana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ea typeface="+mn-ea"/>
                <a:cs typeface="Arial" charset="0"/>
              </a:rPr>
              <a:t>, Origanum vulgare, Mentha piperita,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ea typeface="+mn-ea"/>
                <a:cs typeface="Arial" charset="0"/>
              </a:rPr>
              <a:t>Ocimum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ea typeface="+mn-ea"/>
                <a:cs typeface="Arial" charset="0"/>
              </a:rPr>
              <a:t>basilicum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2C2830"/>
                </a:solidFill>
                <a:effectLst/>
                <a:uLnTx/>
                <a:uFillTx/>
                <a:ea typeface="+mn-ea"/>
                <a:cs typeface="Arial" charset="0"/>
              </a:rPr>
              <a:t>, Salvia officinalis…</a:t>
            </a:r>
          </a:p>
        </p:txBody>
      </p:sp>
      <p:pic>
        <p:nvPicPr>
          <p:cNvPr id="10" name="Imagen 9" descr="Imagen que contiene lluvia&#10;&#10;Descripción generada automáticamente">
            <a:extLst>
              <a:ext uri="{FF2B5EF4-FFF2-40B4-BE49-F238E27FC236}">
                <a16:creationId xmlns:a16="http://schemas.microsoft.com/office/drawing/2014/main" id="{50422A52-9F28-06F6-D42A-C653CC111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75" y="1801805"/>
            <a:ext cx="479593" cy="55284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0557CEF-99EB-0E41-FC41-5F3998DDC8F5}"/>
              </a:ext>
            </a:extLst>
          </p:cNvPr>
          <p:cNvSpPr txBox="1"/>
          <p:nvPr/>
        </p:nvSpPr>
        <p:spPr>
          <a:xfrm>
            <a:off x="665877" y="3955660"/>
            <a:ext cx="7812246" cy="219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131"/>
              </a:spcAft>
            </a:pPr>
            <a:r>
              <a:rPr lang="en-US" sz="2800" b="1" i="1" dirty="0" err="1"/>
              <a:t>Hatásmechanizmus</a:t>
            </a:r>
            <a:endParaRPr lang="en-US" sz="1800" b="1" i="1" u="sng" dirty="0">
              <a:cs typeface="Arial" charset="0"/>
            </a:endParaRPr>
          </a:p>
          <a:p>
            <a:pPr algn="just">
              <a:spcAft>
                <a:spcPts val="1131"/>
              </a:spcAft>
            </a:pPr>
            <a:r>
              <a:rPr lang="en-US" sz="1800" b="1" u="sng" dirty="0" err="1">
                <a:cs typeface="Arial" charset="0"/>
              </a:rPr>
              <a:t>Bakt</a:t>
            </a:r>
            <a:r>
              <a:rPr lang="en-US" b="1" u="sng" dirty="0" err="1">
                <a:cs typeface="Arial" charset="0"/>
              </a:rPr>
              <a:t>ériumok</a:t>
            </a:r>
            <a:r>
              <a:rPr lang="en-US" sz="1800" b="1" u="sng" dirty="0">
                <a:cs typeface="Arial" charset="0"/>
              </a:rPr>
              <a:t>:</a:t>
            </a:r>
            <a:r>
              <a:rPr lang="en-US" sz="1800" b="1" dirty="0">
                <a:cs typeface="Arial" charset="0"/>
              </a:rPr>
              <a:t> </a:t>
            </a:r>
            <a:r>
              <a:rPr lang="hu-HU" sz="1800" dirty="0">
                <a:cs typeface="Arial" charset="0"/>
              </a:rPr>
              <a:t>A sejt</a:t>
            </a:r>
            <a:r>
              <a:rPr lang="es-ES" sz="1800" dirty="0" err="1">
                <a:cs typeface="Arial" charset="0"/>
              </a:rPr>
              <a:t>membrán</a:t>
            </a:r>
            <a:r>
              <a:rPr lang="hu-HU" sz="1800" dirty="0">
                <a:cs typeface="Arial" charset="0"/>
              </a:rPr>
              <a:t> perforációja következtében a cimenol gyűrű könnyen bejut a kórokozó sejtekbe</a:t>
            </a:r>
            <a:endParaRPr lang="es-ES" sz="1800" dirty="0">
              <a:cs typeface="Arial" charset="0"/>
            </a:endParaRPr>
          </a:p>
          <a:p>
            <a:pPr algn="just">
              <a:spcAft>
                <a:spcPts val="1131"/>
              </a:spcAft>
            </a:pPr>
            <a:r>
              <a:rPr lang="en-US" sz="1800" b="1" u="sng" dirty="0" err="1">
                <a:cs typeface="Arial" charset="0"/>
              </a:rPr>
              <a:t>Gombák</a:t>
            </a:r>
            <a:r>
              <a:rPr lang="en-US" sz="1800" b="1" u="sng" dirty="0">
                <a:cs typeface="Arial" charset="0"/>
              </a:rPr>
              <a:t> </a:t>
            </a:r>
            <a:r>
              <a:rPr lang="en-US" sz="1800" b="1" u="sng" dirty="0" err="1">
                <a:cs typeface="Arial" charset="0"/>
              </a:rPr>
              <a:t>és</a:t>
            </a:r>
            <a:r>
              <a:rPr lang="en-US" sz="1800" b="1" u="sng" dirty="0">
                <a:cs typeface="Arial" charset="0"/>
              </a:rPr>
              <a:t> </a:t>
            </a:r>
            <a:r>
              <a:rPr lang="en-US" sz="1800" b="1" u="sng" dirty="0" err="1">
                <a:cs typeface="Arial" charset="0"/>
              </a:rPr>
              <a:t>élesztőgombák</a:t>
            </a:r>
            <a:r>
              <a:rPr lang="en-US" sz="1800" b="1" u="sng" dirty="0">
                <a:cs typeface="Arial" charset="0"/>
              </a:rPr>
              <a:t>:</a:t>
            </a:r>
            <a:r>
              <a:rPr lang="en-US" sz="1800" b="1" dirty="0">
                <a:cs typeface="Arial" charset="0"/>
              </a:rPr>
              <a:t> </a:t>
            </a:r>
            <a:r>
              <a:rPr lang="hu-HU" sz="1800" dirty="0">
                <a:cs typeface="Arial" charset="0"/>
              </a:rPr>
              <a:t>a sejtmembrán roncsolásán kívül a </a:t>
            </a:r>
            <a:r>
              <a:rPr lang="hu-HU" sz="1800" b="1" dirty="0">
                <a:cs typeface="Arial" charset="0"/>
              </a:rPr>
              <a:t>cimenolgyűrű</a:t>
            </a:r>
            <a:r>
              <a:rPr lang="hu-HU" sz="1800" dirty="0">
                <a:cs typeface="Arial" charset="0"/>
              </a:rPr>
              <a:t> gátolja az </a:t>
            </a:r>
            <a:r>
              <a:rPr lang="hu-HU" sz="1800" b="1" dirty="0">
                <a:cs typeface="Arial" charset="0"/>
              </a:rPr>
              <a:t>ergoszterin</a:t>
            </a:r>
            <a:r>
              <a:rPr lang="hu-HU" sz="1800" dirty="0">
                <a:cs typeface="Arial" charset="0"/>
              </a:rPr>
              <a:t>-bioszintézist is (a gombák sejtmembránjának legfontosabb szterinje).</a:t>
            </a:r>
            <a:endParaRPr lang="en-US" sz="1800" b="1" u="sng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4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A087B-5897-4EC5-9765-2AFEEE2F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6" y="587615"/>
            <a:ext cx="8712968" cy="1600200"/>
          </a:xfrm>
        </p:spPr>
        <p:txBody>
          <a:bodyPr anchor="t"/>
          <a:lstStyle/>
          <a:p>
            <a:r>
              <a:rPr lang="en-US" b="1" dirty="0" err="1"/>
              <a:t>Széles</a:t>
            </a:r>
            <a:r>
              <a:rPr lang="en-US" b="1" dirty="0"/>
              <a:t> </a:t>
            </a:r>
            <a:r>
              <a:rPr lang="en-US" b="1" dirty="0" err="1"/>
              <a:t>hatásspektrum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1391D-9EB8-4934-A263-183786B89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449778"/>
            <a:ext cx="8660524" cy="4351338"/>
          </a:xfrm>
        </p:spPr>
        <p:txBody>
          <a:bodyPr anchor="t"/>
          <a:lstStyle/>
          <a:p>
            <a:pPr marL="0" indent="0">
              <a:buNone/>
            </a:pPr>
            <a:r>
              <a:rPr lang="es-ES" b="1" dirty="0">
                <a:solidFill>
                  <a:schemeClr val="accent2"/>
                </a:solidFill>
              </a:rPr>
              <a:t>GOMBÁK:</a:t>
            </a:r>
          </a:p>
          <a:p>
            <a:pPr marL="0" indent="0">
              <a:buNone/>
            </a:pPr>
            <a:endParaRPr lang="es-ES" sz="100" dirty="0"/>
          </a:p>
          <a:p>
            <a:pPr marL="0" indent="0" algn="ctr">
              <a:buNone/>
            </a:pPr>
            <a:r>
              <a:rPr lang="es-ES" sz="2400" u="sng" dirty="0"/>
              <a:t>A MIKROORGANIZMUSOK GÁTLÁSA KÜLÖNBÖZŐ [AMN] ÉRTÉKEKEN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6B65442-8C7C-4DFE-940E-DBC965C27513}"/>
              </a:ext>
            </a:extLst>
          </p:cNvPr>
          <p:cNvGrpSpPr/>
          <p:nvPr/>
        </p:nvGrpSpPr>
        <p:grpSpPr>
          <a:xfrm>
            <a:off x="266479" y="2809207"/>
            <a:ext cx="4339859" cy="1776517"/>
            <a:chOff x="3595670" y="2625593"/>
            <a:chExt cx="5786479" cy="2368689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BFF36777-0EE9-4B78-8753-98BB23E3D4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48" b="21463"/>
            <a:stretch/>
          </p:blipFill>
          <p:spPr bwMode="auto">
            <a:xfrm>
              <a:off x="3595670" y="2625593"/>
              <a:ext cx="5786479" cy="2368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226FC564-335A-498E-AFD5-162ED3BE7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6283" y="2778104"/>
              <a:ext cx="2735263" cy="402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9pPr>
            </a:lstStyle>
            <a:p>
              <a:pPr algn="ctr">
                <a:spcBef>
                  <a:spcPts val="750"/>
                </a:spcBef>
              </a:pPr>
              <a:r>
                <a:rPr lang="en-GB" sz="1500" b="1" i="1" dirty="0">
                  <a:solidFill>
                    <a:schemeClr val="tx1"/>
                  </a:solidFill>
                  <a:latin typeface="+mn-lt"/>
                </a:rPr>
                <a:t>Penicillium</a:t>
              </a:r>
              <a:r>
                <a:rPr lang="en-GB" sz="1500" b="1" dirty="0">
                  <a:solidFill>
                    <a:schemeClr val="tx1"/>
                  </a:solidFill>
                  <a:latin typeface="+mn-lt"/>
                </a:rPr>
                <a:t>-</a:t>
              </a:r>
              <a:r>
                <a:rPr lang="en-GB" sz="1500" b="1" dirty="0" err="1">
                  <a:solidFill>
                    <a:schemeClr val="tx1"/>
                  </a:solidFill>
                  <a:latin typeface="+mn-lt"/>
                </a:rPr>
                <a:t>kultúrák</a:t>
              </a:r>
              <a:endParaRPr lang="en-GB" sz="1500" b="1" i="1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8" name="Picture 1">
            <a:extLst>
              <a:ext uri="{FF2B5EF4-FFF2-40B4-BE49-F238E27FC236}">
                <a16:creationId xmlns:a16="http://schemas.microsoft.com/office/drawing/2014/main" id="{25E576DD-C421-46EC-B6E6-6F92D4392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 b="17260"/>
          <a:stretch/>
        </p:blipFill>
        <p:spPr bwMode="auto">
          <a:xfrm>
            <a:off x="4875721" y="2809206"/>
            <a:ext cx="4096139" cy="177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277DDF2-F325-45CA-A4FF-47AF7F56C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066" y="2902644"/>
            <a:ext cx="2051447" cy="301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n-GB" sz="1500" b="1" i="1" dirty="0">
                <a:solidFill>
                  <a:schemeClr val="tx1"/>
                </a:solidFill>
                <a:latin typeface="+mn-lt"/>
              </a:rPr>
              <a:t>Mucor</a:t>
            </a:r>
            <a:r>
              <a:rPr lang="en-GB" sz="1500" b="1" dirty="0">
                <a:solidFill>
                  <a:schemeClr val="tx1"/>
                </a:solidFill>
                <a:latin typeface="+mn-lt"/>
              </a:rPr>
              <a:t>-</a:t>
            </a:r>
            <a:r>
              <a:rPr lang="en-GB" sz="1500" b="1" dirty="0" err="1">
                <a:solidFill>
                  <a:schemeClr val="tx1"/>
                </a:solidFill>
                <a:latin typeface="+mn-lt"/>
              </a:rPr>
              <a:t>kultúrák</a:t>
            </a:r>
            <a:endParaRPr lang="es-ES" sz="1500" b="1" i="1" dirty="0">
              <a:latin typeface="+mn-l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2B344F-7907-4A13-9628-32A504E6B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654" y="4853137"/>
            <a:ext cx="4257368" cy="1683754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AE719762-1545-44E6-9D6E-5DDEBFEFB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204" y="4736578"/>
            <a:ext cx="2051447" cy="301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s-ES" sz="1500" b="1" i="1" dirty="0">
                <a:latin typeface="+mn-lt"/>
              </a:rPr>
              <a:t>Fusarium</a:t>
            </a:r>
            <a:r>
              <a:rPr lang="es-ES" sz="1500" b="1" dirty="0">
                <a:latin typeface="+mn-lt"/>
              </a:rPr>
              <a:t>-</a:t>
            </a:r>
            <a:r>
              <a:rPr lang="es-ES" sz="1500" b="1" dirty="0" err="1">
                <a:latin typeface="+mn-lt"/>
              </a:rPr>
              <a:t>kultúrák</a:t>
            </a:r>
            <a:endParaRPr lang="es-ES" sz="1500" b="1" i="1" dirty="0">
              <a:latin typeface="+mn-lt"/>
            </a:endParaRPr>
          </a:p>
        </p:txBody>
      </p:sp>
      <p:sp>
        <p:nvSpPr>
          <p:cNvPr id="12" name="Cuadro de texto 2">
            <a:extLst>
              <a:ext uri="{FF2B5EF4-FFF2-40B4-BE49-F238E27FC236}">
                <a16:creationId xmlns:a16="http://schemas.microsoft.com/office/drawing/2014/main" id="{DC8091DE-F0BA-41FF-BFF1-6D514DBB8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49" y="5038296"/>
            <a:ext cx="1308538" cy="3231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es-ES" sz="5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s-ES" sz="11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*SIN = AMN </a:t>
            </a:r>
            <a:r>
              <a:rPr lang="es-ES" sz="11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nélkül</a:t>
            </a:r>
            <a:endParaRPr lang="es-ES" sz="11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es-E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7E046-EA6C-4DE0-9C7C-4FD59B5C6DED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3" y="2784025"/>
            <a:ext cx="3973650" cy="238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914169" y="4823776"/>
            <a:ext cx="2899918" cy="1377"/>
          </a:xfrm>
          <a:prstGeom prst="line">
            <a:avLst/>
          </a:prstGeom>
          <a:noFill/>
          <a:ln w="360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5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FD8F2AE-AFCA-4731-9913-506F7B4B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55" y="3461781"/>
            <a:ext cx="3971490" cy="248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27093B2C-CB8A-4F31-A06A-CE09B3E0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808" y="3771026"/>
            <a:ext cx="1703536" cy="301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s-ES" sz="1500" b="1" i="1" dirty="0">
                <a:latin typeface="+mn-lt"/>
              </a:rPr>
              <a:t>Salmonella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9411BA1-1672-4729-9C34-ADEA738B732E}"/>
              </a:ext>
            </a:extLst>
          </p:cNvPr>
          <p:cNvGrpSpPr/>
          <p:nvPr/>
        </p:nvGrpSpPr>
        <p:grpSpPr>
          <a:xfrm>
            <a:off x="4840448" y="763614"/>
            <a:ext cx="3715980" cy="2486976"/>
            <a:chOff x="2381225" y="1000107"/>
            <a:chExt cx="3942056" cy="2638047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91722DF4-9C1D-432E-9657-DA958D8BBF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25" y="1000107"/>
              <a:ext cx="3942056" cy="2638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F960DB3D-930E-4DD9-B8F9-BB98A0D5A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3140" y="1273646"/>
              <a:ext cx="3318088" cy="402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Arial Unicode MS" charset="0"/>
                </a:defRPr>
              </a:lvl9pPr>
            </a:lstStyle>
            <a:p>
              <a:pPr algn="ctr">
                <a:spcBef>
                  <a:spcPts val="750"/>
                </a:spcBef>
              </a:pPr>
              <a:r>
                <a:rPr lang="es-ES" sz="1500" b="1" i="1" dirty="0" err="1">
                  <a:latin typeface="+mn-lt"/>
                </a:rPr>
                <a:t>Staphylococcus</a:t>
              </a:r>
              <a:endParaRPr lang="es-ES" sz="1200" b="1" i="1" dirty="0">
                <a:latin typeface="Tahoma" pitchFamily="32" charset="0"/>
              </a:endParaRPr>
            </a:p>
          </p:txBody>
        </p:sp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370BF93F-7056-4E9A-BBF5-A6087BA54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290" y="3143248"/>
              <a:ext cx="2857520" cy="0"/>
            </a:xfrm>
            <a:prstGeom prst="line">
              <a:avLst/>
            </a:prstGeom>
            <a:noFill/>
            <a:ln w="3600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sz="1350"/>
            </a:p>
          </p:txBody>
        </p:sp>
      </p:grpSp>
      <p:sp>
        <p:nvSpPr>
          <p:cNvPr id="15" name="Line 7">
            <a:extLst>
              <a:ext uri="{FF2B5EF4-FFF2-40B4-BE49-F238E27FC236}">
                <a16:creationId xmlns:a16="http://schemas.microsoft.com/office/drawing/2014/main" id="{8FE947D8-BD99-4014-A113-FB93424A89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0400" y="5630157"/>
            <a:ext cx="3077599" cy="61590"/>
          </a:xfrm>
          <a:prstGeom prst="line">
            <a:avLst/>
          </a:prstGeom>
          <a:noFill/>
          <a:ln w="360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5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57111" y="3032384"/>
            <a:ext cx="1614034" cy="301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s-ES" sz="1500" b="1" i="1" dirty="0">
                <a:latin typeface="+mn-lt"/>
              </a:rPr>
              <a:t>E. </a:t>
            </a:r>
            <a:r>
              <a:rPr lang="es-ES" sz="1500" b="1" i="1" dirty="0" err="1">
                <a:latin typeface="+mn-lt"/>
              </a:rPr>
              <a:t>coli</a:t>
            </a:r>
            <a:endParaRPr lang="es-ES" sz="1500" b="1" i="1" dirty="0">
              <a:latin typeface="+mn-lt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21763C98-18B4-4477-93C6-6AC3AACA0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88" y="200710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s-ES" sz="3200" b="1" dirty="0">
                <a:solidFill>
                  <a:schemeClr val="accent2"/>
                </a:solidFill>
              </a:rPr>
              <a:t>BAKTÉRIUMOK: </a:t>
            </a:r>
          </a:p>
          <a:p>
            <a:pPr marL="0" indent="0">
              <a:buNone/>
            </a:pPr>
            <a:r>
              <a:rPr lang="es-ES" sz="100" dirty="0"/>
              <a:t>	</a:t>
            </a:r>
          </a:p>
        </p:txBody>
      </p:sp>
      <p:sp>
        <p:nvSpPr>
          <p:cNvPr id="20" name="Cuadro de texto 2">
            <a:extLst>
              <a:ext uri="{FF2B5EF4-FFF2-40B4-BE49-F238E27FC236}">
                <a16:creationId xmlns:a16="http://schemas.microsoft.com/office/drawing/2014/main" id="{EA419D90-3C81-4F74-9748-7CBEC978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3" y="5254991"/>
            <a:ext cx="1308538" cy="3231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es-ES" sz="5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s-ES" sz="11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*SIN = AMN </a:t>
            </a:r>
            <a:r>
              <a:rPr lang="es-ES" sz="11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nélkül</a:t>
            </a:r>
            <a:endParaRPr lang="es-ES" sz="11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es-E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A74949E-89BC-4283-8306-3A9B7DAD2996}"/>
              </a:ext>
            </a:extLst>
          </p:cNvPr>
          <p:cNvSpPr/>
          <p:nvPr/>
        </p:nvSpPr>
        <p:spPr>
          <a:xfrm>
            <a:off x="1475655" y="6064792"/>
            <a:ext cx="619268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Aft>
                <a:spcPts val="600"/>
              </a:spcAft>
            </a:pPr>
            <a:r>
              <a:rPr lang="en-US" sz="3200" b="1" dirty="0" err="1">
                <a:ln/>
              </a:rPr>
              <a:t>Bizonyított</a:t>
            </a:r>
            <a:r>
              <a:rPr lang="en-US" sz="3200" b="1" dirty="0">
                <a:ln/>
              </a:rPr>
              <a:t> </a:t>
            </a:r>
            <a:r>
              <a:rPr lang="en-US" sz="3200" b="1" i="1" dirty="0">
                <a:ln/>
              </a:rPr>
              <a:t>in vitro </a:t>
            </a:r>
            <a:r>
              <a:rPr lang="en-US" sz="3200" b="1" dirty="0" err="1">
                <a:ln/>
              </a:rPr>
              <a:t>hatékonyság</a:t>
            </a:r>
            <a:endParaRPr lang="en-US" sz="3200" b="1" cap="none" spc="0" dirty="0">
              <a:ln/>
              <a:effectLst/>
            </a:endParaRPr>
          </a:p>
        </p:txBody>
      </p:sp>
      <p:pic>
        <p:nvPicPr>
          <p:cNvPr id="5" name="Picture 2" descr="image.shutterstock.com/image-vector/green-check...">
            <a:extLst>
              <a:ext uri="{FF2B5EF4-FFF2-40B4-BE49-F238E27FC236}">
                <a16:creationId xmlns:a16="http://schemas.microsoft.com/office/drawing/2014/main" id="{2D18D675-8CCE-4104-B64C-526460CB3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10604" b="22440"/>
          <a:stretch/>
        </p:blipFill>
        <p:spPr bwMode="auto">
          <a:xfrm>
            <a:off x="7903024" y="5994927"/>
            <a:ext cx="878143" cy="72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C9C597B-5311-209A-198A-F5535871187E}"/>
              </a:ext>
            </a:extLst>
          </p:cNvPr>
          <p:cNvSpPr txBox="1">
            <a:spLocks/>
          </p:cNvSpPr>
          <p:nvPr/>
        </p:nvSpPr>
        <p:spPr>
          <a:xfrm>
            <a:off x="480448" y="524084"/>
            <a:ext cx="397365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Széles</a:t>
            </a:r>
            <a:r>
              <a:rPr lang="en-US" b="1" dirty="0"/>
              <a:t> </a:t>
            </a:r>
            <a:r>
              <a:rPr lang="en-US" b="1" dirty="0" err="1"/>
              <a:t>hatásspektrum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631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8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2716</TotalTime>
  <Words>1947</Words>
  <Application>Microsoft Office PowerPoint</Application>
  <PresentationFormat>Diavetítés a képernyőre (4:3 oldalarány)</PresentationFormat>
  <Paragraphs>524</Paragraphs>
  <Slides>42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61" baseType="lpstr">
      <vt:lpstr>Arial Unicode MS</vt:lpstr>
      <vt:lpstr>Microsoft YaHei</vt:lpstr>
      <vt:lpstr>宋体</vt:lpstr>
      <vt:lpstr>Agency FB</vt:lpstr>
      <vt:lpstr>-apple-system</vt:lpstr>
      <vt:lpstr>Arial</vt:lpstr>
      <vt:lpstr>Bahnschrift SemiBold</vt:lpstr>
      <vt:lpstr>Bembo</vt:lpstr>
      <vt:lpstr>Calibri</vt:lpstr>
      <vt:lpstr>Calibri Light</vt:lpstr>
      <vt:lpstr>Cambria Math</vt:lpstr>
      <vt:lpstr>Impact</vt:lpstr>
      <vt:lpstr>Neue Haas Grotesk Text Pro</vt:lpstr>
      <vt:lpstr>system-ui</vt:lpstr>
      <vt:lpstr>Tahoma</vt:lpstr>
      <vt:lpstr>Times New Roman</vt:lpstr>
      <vt:lpstr>Wingdings</vt:lpstr>
      <vt:lpstr>楷体</vt:lpstr>
      <vt:lpstr>Tema de Office</vt:lpstr>
      <vt:lpstr>PowerPoint-bemutató</vt:lpstr>
      <vt:lpstr>1. Bevezetés</vt:lpstr>
      <vt:lpstr>2. Baktériumok okozta főbb kihívások - Baromfi</vt:lpstr>
      <vt:lpstr>3. Baktériumok okozta főbb kihívások – Sertés</vt:lpstr>
      <vt:lpstr>Természetes megoldások – Biovet S.A. </vt:lpstr>
      <vt:lpstr>Alquermold Natural</vt:lpstr>
      <vt:lpstr>Alquermold Natural – Aktív molekulák</vt:lpstr>
      <vt:lpstr>Széles hatásspektrum</vt:lpstr>
      <vt:lpstr>PowerPoint-bemutató</vt:lpstr>
      <vt:lpstr>Az Alquermold Natural tartósítószer hatékonysága kocák takarmányában</vt:lpstr>
      <vt:lpstr>Kísérleti terv</vt:lpstr>
      <vt:lpstr>Módszertan</vt:lpstr>
      <vt:lpstr>Eredmények:  Teljes baktériumszám (CFU/g)</vt:lpstr>
      <vt:lpstr>Konklúzió</vt:lpstr>
      <vt:lpstr>Alquermold Natural - a brojler csirkék elhalásos bélgyulladásának megelőzésére és kezeléséres</vt:lpstr>
      <vt:lpstr>Alquermold Natural – Kísérlet brojler csirkéken</vt:lpstr>
      <vt:lpstr>Kísérleti terv- Csoportok</vt:lpstr>
      <vt:lpstr>Eredmények - Súly</vt:lpstr>
      <vt:lpstr>Eredmények - FCR</vt:lpstr>
      <vt:lpstr>Eredmények - Halálozási arány</vt:lpstr>
      <vt:lpstr>Eredmények - EEI</vt:lpstr>
      <vt:lpstr>Konklúzió</vt:lpstr>
      <vt:lpstr>Alquermold Natural  - a sertéseket érintő bakteriális megbetegedések megelőzésére</vt:lpstr>
      <vt:lpstr>KÍSÉRLETI TERV</vt:lpstr>
      <vt:lpstr>Eredmények - Növekedési teljesítmény és  hasmenés aránya a 30-60. napon </vt:lpstr>
      <vt:lpstr>Alquernat Nebsui</vt:lpstr>
      <vt:lpstr>PowerPoint-bemutató</vt:lpstr>
      <vt:lpstr>PowerPoint-bemutató</vt:lpstr>
      <vt:lpstr>Az Alquernat Nebsui főbb jellemzői</vt:lpstr>
      <vt:lpstr>Az Alquernat Nebsui hatása brojlercsirkékben</vt:lpstr>
      <vt:lpstr>Kísérleti terv</vt:lpstr>
      <vt:lpstr>Eredmények</vt:lpstr>
      <vt:lpstr>Eredmények</vt:lpstr>
      <vt:lpstr>KONKLÚZIÓ</vt:lpstr>
      <vt:lpstr>Az Alquernat Nebsui hatása az elválasztott malacoknál</vt:lpstr>
      <vt:lpstr>KÍSÉRLETI TERV</vt:lpstr>
      <vt:lpstr>Eredmények</vt:lpstr>
      <vt:lpstr>Eredmények</vt:lpstr>
      <vt:lpstr>Eredmények</vt:lpstr>
      <vt:lpstr>Konkluzió</vt:lpstr>
      <vt:lpstr>Konkluzió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Ekaitz Maguregui Matellanes</dc:creator>
  <cp:lastModifiedBy>User</cp:lastModifiedBy>
  <cp:revision>37</cp:revision>
  <dcterms:created xsi:type="dcterms:W3CDTF">2023-02-22T08:42:00Z</dcterms:created>
  <dcterms:modified xsi:type="dcterms:W3CDTF">2023-03-02T09:37:58Z</dcterms:modified>
</cp:coreProperties>
</file>