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4"/>
  </p:sldMasterIdLst>
  <p:notesMasterIdLst>
    <p:notesMasterId r:id="rId48"/>
  </p:notesMasterIdLst>
  <p:handoutMasterIdLst>
    <p:handoutMasterId r:id="rId49"/>
  </p:handoutMasterIdLst>
  <p:sldIdLst>
    <p:sldId id="338" r:id="rId5"/>
    <p:sldId id="340" r:id="rId6"/>
    <p:sldId id="355" r:id="rId7"/>
    <p:sldId id="389" r:id="rId8"/>
    <p:sldId id="342" r:id="rId9"/>
    <p:sldId id="356" r:id="rId10"/>
    <p:sldId id="361" r:id="rId11"/>
    <p:sldId id="370" r:id="rId12"/>
    <p:sldId id="373" r:id="rId13"/>
    <p:sldId id="374" r:id="rId14"/>
    <p:sldId id="364" r:id="rId15"/>
    <p:sldId id="366" r:id="rId16"/>
    <p:sldId id="367" r:id="rId17"/>
    <p:sldId id="267" r:id="rId18"/>
    <p:sldId id="381" r:id="rId19"/>
    <p:sldId id="262" r:id="rId20"/>
    <p:sldId id="382" r:id="rId21"/>
    <p:sldId id="268" r:id="rId22"/>
    <p:sldId id="269" r:id="rId23"/>
    <p:sldId id="383" r:id="rId24"/>
    <p:sldId id="286" r:id="rId25"/>
    <p:sldId id="384" r:id="rId26"/>
    <p:sldId id="385" r:id="rId27"/>
    <p:sldId id="285" r:id="rId28"/>
    <p:sldId id="279" r:id="rId29"/>
    <p:sldId id="256" r:id="rId30"/>
    <p:sldId id="258" r:id="rId31"/>
    <p:sldId id="259" r:id="rId32"/>
    <p:sldId id="375" r:id="rId33"/>
    <p:sldId id="273" r:id="rId34"/>
    <p:sldId id="350" r:id="rId35"/>
    <p:sldId id="354" r:id="rId36"/>
    <p:sldId id="352" r:id="rId37"/>
    <p:sldId id="390" r:id="rId38"/>
    <p:sldId id="391" r:id="rId39"/>
    <p:sldId id="392" r:id="rId40"/>
    <p:sldId id="393" r:id="rId41"/>
    <p:sldId id="394" r:id="rId42"/>
    <p:sldId id="395" r:id="rId43"/>
    <p:sldId id="396" r:id="rId44"/>
    <p:sldId id="397" r:id="rId45"/>
    <p:sldId id="399" r:id="rId46"/>
    <p:sldId id="353" r:id="rId47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7C0A65AD-5F58-42CF-9BE4-5F1FD62D2E86}">
          <p14:sldIdLst>
            <p14:sldId id="338"/>
            <p14:sldId id="340"/>
            <p14:sldId id="355"/>
            <p14:sldId id="389"/>
            <p14:sldId id="342"/>
            <p14:sldId id="356"/>
            <p14:sldId id="361"/>
            <p14:sldId id="370"/>
            <p14:sldId id="373"/>
            <p14:sldId id="374"/>
          </p14:sldIdLst>
        </p14:section>
        <p14:section name="Sección sin título" id="{CBD7C748-0031-4867-A5CC-6433EC71F43E}">
          <p14:sldIdLst>
            <p14:sldId id="364"/>
            <p14:sldId id="366"/>
            <p14:sldId id="367"/>
            <p14:sldId id="267"/>
            <p14:sldId id="381"/>
            <p14:sldId id="262"/>
            <p14:sldId id="382"/>
            <p14:sldId id="268"/>
            <p14:sldId id="269"/>
            <p14:sldId id="383"/>
            <p14:sldId id="286"/>
            <p14:sldId id="384"/>
            <p14:sldId id="385"/>
            <p14:sldId id="285"/>
            <p14:sldId id="279"/>
            <p14:sldId id="256"/>
            <p14:sldId id="258"/>
            <p14:sldId id="259"/>
            <p14:sldId id="375"/>
            <p14:sldId id="273"/>
            <p14:sldId id="350"/>
            <p14:sldId id="354"/>
            <p14:sldId id="352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9"/>
            <p14:sldId id="35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507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AB08916B-8145-4DD4-A4F0-4944307B25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E8868C6-14E0-456B-8627-6ED3D5EA25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2507AB8-549D-4B37-A5BB-F4BEE590A379}" type="datetime1">
              <a:rPr lang="es-ES" smtClean="0"/>
              <a:t>28/02/2023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20B6480-DE26-42CA-B861-D6EFA45FC7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31DDB9B3-0030-40C0-AFA9-FACA7EA513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D5F12C2-4DB0-4437-81E7-A0C89F24ADC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5292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9FB3A-6A8A-4AF9-AA61-5BDCAC1EE049}" type="datetime1">
              <a:rPr lang="es-ES" smtClean="0"/>
              <a:pPr/>
              <a:t>28/02/2023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F8442E7-1E35-4707-8504-AE37222ED57D}" type="slidenum">
              <a:rPr lang="es-ES" noProof="0" smtClean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716827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8442E7-1E35-4707-8504-AE37222ED57D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7479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8442E7-1E35-4707-8504-AE37222ED57D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202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8442E7-1E35-4707-8504-AE37222ED57D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835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8442E7-1E35-4707-8504-AE37222ED57D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1970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8442E7-1E35-4707-8504-AE37222ED57D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4714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8442E7-1E35-4707-8504-AE37222ED57D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531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8442E7-1E35-4707-8504-AE37222ED57D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3844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8442E7-1E35-4707-8504-AE37222ED57D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8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8442E7-1E35-4707-8504-AE37222ED57D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0585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8442E7-1E35-4707-8504-AE37222ED57D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484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8442E7-1E35-4707-8504-AE37222ED57D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733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8442E7-1E35-4707-8504-AE37222ED57D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6123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8442E7-1E35-4707-8504-AE37222ED57D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83745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8442E7-1E35-4707-8504-AE37222ED57D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3561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8442E7-1E35-4707-8504-AE37222ED57D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3262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8442E7-1E35-4707-8504-AE37222ED57D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4768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8442E7-1E35-4707-8504-AE37222ED57D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346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8442E7-1E35-4707-8504-AE37222ED57D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7264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8442E7-1E35-4707-8504-AE37222ED57D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346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8442E7-1E35-4707-8504-AE37222ED57D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4998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8442E7-1E35-4707-8504-AE37222ED57D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856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8442E7-1E35-4707-8504-AE37222ED57D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7293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81190" y="3085764"/>
            <a:ext cx="10993550" cy="333814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69D86A-B0D2-4FA4-AFE1-B290CF729563}" type="datetime1">
              <a:rPr lang="es-ES" noProof="0" smtClean="0"/>
              <a:t>28/02/2023</a:t>
            </a:fld>
            <a:endParaRPr lang="es-ES" noProof="0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10" name="Marcador de posición de número de diapositiva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‹#›</a:t>
            </a:fld>
            <a:endParaRPr lang="es-ES" noProof="0"/>
          </a:p>
        </p:txBody>
      </p:sp>
      <p:sp>
        <p:nvSpPr>
          <p:cNvPr id="11" name="Rectángulo 1">
            <a:extLst>
              <a:ext uri="{FF2B5EF4-FFF2-40B4-BE49-F238E27FC236}">
                <a16:creationId xmlns:a16="http://schemas.microsoft.com/office/drawing/2014/main" id="{5688E5B1-4139-AD48-BA45-9CE6A55A1ED0}"/>
              </a:ext>
            </a:extLst>
          </p:cNvPr>
          <p:cNvSpPr/>
          <p:nvPr userDrawn="1"/>
        </p:nvSpPr>
        <p:spPr>
          <a:xfrm>
            <a:off x="109259" y="4564339"/>
            <a:ext cx="1016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defTabSz="412750" rtl="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08041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óngase en contacto con nosot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6C90A8-19E7-42D9-9E48-0B7DBE0F4DDD}" type="datetime1">
              <a:rPr lang="es-ES" noProof="0" smtClean="0"/>
              <a:t>28/02/2023</a:t>
            </a:fld>
            <a:endParaRPr lang="es-ES" noProof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‹#›</a:t>
            </a:fld>
            <a:endParaRPr lang="es-ES" noProof="0"/>
          </a:p>
        </p:txBody>
      </p:sp>
      <p:sp>
        <p:nvSpPr>
          <p:cNvPr id="5" name="Rectángulo 1">
            <a:extLst>
              <a:ext uri="{FF2B5EF4-FFF2-40B4-BE49-F238E27FC236}">
                <a16:creationId xmlns:a16="http://schemas.microsoft.com/office/drawing/2014/main" id="{360596E6-4DE9-A746-9D39-94401D2B4645}"/>
              </a:ext>
            </a:extLst>
          </p:cNvPr>
          <p:cNvSpPr/>
          <p:nvPr userDrawn="1"/>
        </p:nvSpPr>
        <p:spPr>
          <a:xfrm rot="16200000">
            <a:off x="3619401" y="2402840"/>
            <a:ext cx="1270001" cy="12701"/>
          </a:xfrm>
          <a:prstGeom prst="rect">
            <a:avLst/>
          </a:prstGeom>
          <a:solidFill>
            <a:srgbClr val="111111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rtl="0">
              <a:defRPr sz="320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noProof="0"/>
          </a:p>
        </p:txBody>
      </p:sp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14FCD294-AF1C-5E4C-A4DA-80CFCFA430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3138" y="917461"/>
            <a:ext cx="2205037" cy="4989627"/>
          </a:xfrm>
          <a:custGeom>
            <a:avLst/>
            <a:gdLst>
              <a:gd name="connsiteX0" fmla="*/ 0 w 2205037"/>
              <a:gd name="connsiteY0" fmla="*/ 0 h 4989627"/>
              <a:gd name="connsiteX1" fmla="*/ 2205037 w 2205037"/>
              <a:gd name="connsiteY1" fmla="*/ 0 h 4989627"/>
              <a:gd name="connsiteX2" fmla="*/ 2205037 w 2205037"/>
              <a:gd name="connsiteY2" fmla="*/ 4989627 h 4989627"/>
              <a:gd name="connsiteX3" fmla="*/ 0 w 2205037"/>
              <a:gd name="connsiteY3" fmla="*/ 4989627 h 4989627"/>
              <a:gd name="connsiteX4" fmla="*/ 0 w 2205037"/>
              <a:gd name="connsiteY4" fmla="*/ 4286290 h 4989627"/>
              <a:gd name="connsiteX5" fmla="*/ 809319 w 2205037"/>
              <a:gd name="connsiteY5" fmla="*/ 4286290 h 4989627"/>
              <a:gd name="connsiteX6" fmla="*/ 809319 w 2205037"/>
              <a:gd name="connsiteY6" fmla="*/ 3905289 h 4989627"/>
              <a:gd name="connsiteX7" fmla="*/ 0 w 2205037"/>
              <a:gd name="connsiteY7" fmla="*/ 3905289 h 498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5037" h="4989627">
                <a:moveTo>
                  <a:pt x="0" y="0"/>
                </a:moveTo>
                <a:lnTo>
                  <a:pt x="2205037" y="0"/>
                </a:lnTo>
                <a:lnTo>
                  <a:pt x="2205037" y="4989627"/>
                </a:lnTo>
                <a:lnTo>
                  <a:pt x="0" y="4989627"/>
                </a:lnTo>
                <a:lnTo>
                  <a:pt x="0" y="4286290"/>
                </a:lnTo>
                <a:lnTo>
                  <a:pt x="809319" y="4286290"/>
                </a:lnTo>
                <a:lnTo>
                  <a:pt x="809319" y="3905289"/>
                </a:lnTo>
                <a:lnTo>
                  <a:pt x="0" y="390528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rtlCol="0">
            <a:noAutofit/>
          </a:bodyPr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5" name="Rectángulo 1">
            <a:extLst>
              <a:ext uri="{FF2B5EF4-FFF2-40B4-BE49-F238E27FC236}">
                <a16:creationId xmlns:a16="http://schemas.microsoft.com/office/drawing/2014/main" id="{8EDF2123-85B2-F547-8D7A-F0273E1E9E85}"/>
              </a:ext>
            </a:extLst>
          </p:cNvPr>
          <p:cNvSpPr/>
          <p:nvPr userDrawn="1"/>
        </p:nvSpPr>
        <p:spPr>
          <a:xfrm>
            <a:off x="764089" y="4824593"/>
            <a:ext cx="1016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defTabSz="412750" rtl="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DA15C9-6722-0B47-897A-7DC9AED35B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8051" y="2945525"/>
            <a:ext cx="2945494" cy="1613201"/>
          </a:xfrm>
        </p:spPr>
        <p:txBody>
          <a:bodyPr lIns="0" tIns="0" rIns="0" bIns="0"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es-ES" noProof="0"/>
              <a:t>EL TÍTULO VA AQUÍ</a:t>
            </a:r>
          </a:p>
        </p:txBody>
      </p:sp>
      <p:sp>
        <p:nvSpPr>
          <p:cNvPr id="22" name="Marcador de contenido 20">
            <a:extLst>
              <a:ext uri="{FF2B5EF4-FFF2-40B4-BE49-F238E27FC236}">
                <a16:creationId xmlns:a16="http://schemas.microsoft.com/office/drawing/2014/main" id="{5FFB748F-E999-9A4B-B9D8-B6E1C2AE013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405688" y="2005013"/>
            <a:ext cx="4510087" cy="4027487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165821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C3E00E-7401-4BB5-9F25-D97237B5B6B6}" type="datetime1">
              <a:rPr lang="es-ES" noProof="0" smtClean="0"/>
              <a:t>28/02/2023</a:t>
            </a:fld>
            <a:endParaRPr lang="es-ES" noProof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‹#›</a:t>
            </a:fld>
            <a:endParaRPr lang="es-ES" noProof="0"/>
          </a:p>
        </p:txBody>
      </p:sp>
      <p:sp>
        <p:nvSpPr>
          <p:cNvPr id="5" name="marcadordeposición.jpg">
            <a:extLst>
              <a:ext uri="{FF2B5EF4-FFF2-40B4-BE49-F238E27FC236}">
                <a16:creationId xmlns:a16="http://schemas.microsoft.com/office/drawing/2014/main" id="{D447DA2F-5DA0-834C-9AFA-DC4F7B4ECC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28308" y="717550"/>
            <a:ext cx="2063601" cy="4953001"/>
          </a:xfrm>
          <a:prstGeom prst="rect">
            <a:avLst/>
          </a:prstGeom>
          <a:solidFill>
            <a:schemeClr val="tx2"/>
          </a:solidFill>
        </p:spPr>
        <p:txBody>
          <a:bodyPr lIns="91439" tIns="45719" rIns="91439" bIns="45719" rtlCol="0">
            <a:noAutofit/>
          </a:bodyPr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0292654E-1088-3C42-A573-2CBF48FA3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74457" y="3168650"/>
            <a:ext cx="3367194" cy="3689350"/>
          </a:xfrm>
          <a:custGeom>
            <a:avLst/>
            <a:gdLst>
              <a:gd name="connsiteX0" fmla="*/ 0 w 3367194"/>
              <a:gd name="connsiteY0" fmla="*/ 0 h 3689350"/>
              <a:gd name="connsiteX1" fmla="*/ 3367194 w 3367194"/>
              <a:gd name="connsiteY1" fmla="*/ 0 h 3689350"/>
              <a:gd name="connsiteX2" fmla="*/ 3367194 w 3367194"/>
              <a:gd name="connsiteY2" fmla="*/ 3689350 h 3689350"/>
              <a:gd name="connsiteX3" fmla="*/ 0 w 3367194"/>
              <a:gd name="connsiteY3" fmla="*/ 3689350 h 3689350"/>
              <a:gd name="connsiteX4" fmla="*/ 0 w 3367194"/>
              <a:gd name="connsiteY4" fmla="*/ 2035101 h 3689350"/>
              <a:gd name="connsiteX5" fmla="*/ 508000 w 3367194"/>
              <a:gd name="connsiteY5" fmla="*/ 2035101 h 3689350"/>
              <a:gd name="connsiteX6" fmla="*/ 508000 w 3367194"/>
              <a:gd name="connsiteY6" fmla="*/ 1654100 h 3689350"/>
              <a:gd name="connsiteX7" fmla="*/ 0 w 3367194"/>
              <a:gd name="connsiteY7" fmla="*/ 1654100 h 36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7194" h="3689350">
                <a:moveTo>
                  <a:pt x="0" y="0"/>
                </a:moveTo>
                <a:lnTo>
                  <a:pt x="3367194" y="0"/>
                </a:lnTo>
                <a:lnTo>
                  <a:pt x="3367194" y="3689350"/>
                </a:lnTo>
                <a:lnTo>
                  <a:pt x="0" y="3689350"/>
                </a:lnTo>
                <a:lnTo>
                  <a:pt x="0" y="2035101"/>
                </a:lnTo>
                <a:lnTo>
                  <a:pt x="508000" y="2035101"/>
                </a:lnTo>
                <a:lnTo>
                  <a:pt x="508000" y="1654100"/>
                </a:lnTo>
                <a:lnTo>
                  <a:pt x="0" y="16541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91439" tIns="45719" rIns="91439" bIns="45719" rtlCol="0">
            <a:noAutofit/>
          </a:bodyPr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7" name="marcadordeposición.jpg">
            <a:extLst>
              <a:ext uri="{FF2B5EF4-FFF2-40B4-BE49-F238E27FC236}">
                <a16:creationId xmlns:a16="http://schemas.microsoft.com/office/drawing/2014/main" id="{098C8554-580A-2442-9906-28A71B624A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74457" y="0"/>
            <a:ext cx="3367194" cy="2667000"/>
          </a:xfrm>
          <a:prstGeom prst="rect">
            <a:avLst/>
          </a:prstGeom>
          <a:solidFill>
            <a:schemeClr val="tx2"/>
          </a:solidFill>
        </p:spPr>
        <p:txBody>
          <a:bodyPr lIns="91439" tIns="45719" rIns="91439" bIns="45719" rtlCol="0">
            <a:noAutofit/>
          </a:bodyPr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1" name="Rectángulo 1">
            <a:extLst>
              <a:ext uri="{FF2B5EF4-FFF2-40B4-BE49-F238E27FC236}">
                <a16:creationId xmlns:a16="http://schemas.microsoft.com/office/drawing/2014/main" id="{4DD41584-4B5C-2B41-B712-6810C565BC56}"/>
              </a:ext>
            </a:extLst>
          </p:cNvPr>
          <p:cNvSpPr/>
          <p:nvPr userDrawn="1"/>
        </p:nvSpPr>
        <p:spPr>
          <a:xfrm>
            <a:off x="766456" y="4822750"/>
            <a:ext cx="1016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defTabSz="412750" rtl="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2" name="Rectángulo 1">
            <a:extLst>
              <a:ext uri="{FF2B5EF4-FFF2-40B4-BE49-F238E27FC236}">
                <a16:creationId xmlns:a16="http://schemas.microsoft.com/office/drawing/2014/main" id="{BCFE255A-D792-824C-B7BD-0F53CCBE9393}"/>
              </a:ext>
            </a:extLst>
          </p:cNvPr>
          <p:cNvSpPr/>
          <p:nvPr userDrawn="1"/>
        </p:nvSpPr>
        <p:spPr>
          <a:xfrm>
            <a:off x="9493307" y="2901950"/>
            <a:ext cx="1270001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rtl="0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noProof="0"/>
          </a:p>
        </p:txBody>
      </p:sp>
      <p:sp>
        <p:nvSpPr>
          <p:cNvPr id="13" name="Rectángulo 1">
            <a:extLst>
              <a:ext uri="{FF2B5EF4-FFF2-40B4-BE49-F238E27FC236}">
                <a16:creationId xmlns:a16="http://schemas.microsoft.com/office/drawing/2014/main" id="{C5F7BCC5-255A-E040-9CB6-55FC42CEBF16}"/>
              </a:ext>
            </a:extLst>
          </p:cNvPr>
          <p:cNvSpPr/>
          <p:nvPr userDrawn="1"/>
        </p:nvSpPr>
        <p:spPr>
          <a:xfrm rot="16200000">
            <a:off x="3519629" y="2273300"/>
            <a:ext cx="1270001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rtl="0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noProof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A015DDBE-BC7A-D046-BEA1-79A44722B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2484" y="3486000"/>
            <a:ext cx="3658324" cy="1613201"/>
          </a:xfrm>
        </p:spPr>
        <p:txBody>
          <a:bodyPr lIns="0" tIns="0" rIns="0" bIns="0" rtlCol="0" anchor="ctr">
            <a:normAutofit/>
          </a:bodyPr>
          <a:lstStyle>
            <a:lvl1pPr>
              <a:defRPr sz="3400"/>
            </a:lvl1pPr>
          </a:lstStyle>
          <a:p>
            <a:pPr rtl="0"/>
            <a:r>
              <a:rPr lang="es-ES" noProof="0"/>
              <a:t>EL TÍTULO VA AQUÍ</a:t>
            </a:r>
          </a:p>
        </p:txBody>
      </p:sp>
    </p:spTree>
    <p:extLst>
      <p:ext uri="{BB962C8B-B14F-4D97-AF65-F5344CB8AC3E}">
        <p14:creationId xmlns:p14="http://schemas.microsoft.com/office/powerpoint/2010/main" val="2926791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68D5A6-6DC6-4EA9-A680-6B93BE15D4FC}" type="datetime1">
              <a:rPr lang="es-ES" noProof="0" smtClean="0"/>
              <a:t>28/02/2023</a:t>
            </a:fld>
            <a:endParaRPr lang="es-ES" noProof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‹#›</a:t>
            </a:fld>
            <a:endParaRPr lang="es-ES" noProof="0"/>
          </a:p>
        </p:txBody>
      </p:sp>
      <p:sp>
        <p:nvSpPr>
          <p:cNvPr id="5" name="Rectángulo 1">
            <a:extLst>
              <a:ext uri="{FF2B5EF4-FFF2-40B4-BE49-F238E27FC236}">
                <a16:creationId xmlns:a16="http://schemas.microsoft.com/office/drawing/2014/main" id="{D6BDBD8F-0811-E743-8D29-95FBA6111DCA}"/>
              </a:ext>
            </a:extLst>
          </p:cNvPr>
          <p:cNvSpPr/>
          <p:nvPr userDrawn="1"/>
        </p:nvSpPr>
        <p:spPr>
          <a:xfrm>
            <a:off x="5216208" y="-1"/>
            <a:ext cx="6975793" cy="685800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rtl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noProof="0"/>
          </a:p>
        </p:txBody>
      </p:sp>
      <p:sp>
        <p:nvSpPr>
          <p:cNvPr id="6" name="Rectángulo 1">
            <a:extLst>
              <a:ext uri="{FF2B5EF4-FFF2-40B4-BE49-F238E27FC236}">
                <a16:creationId xmlns:a16="http://schemas.microsoft.com/office/drawing/2014/main" id="{5D8F780B-398B-314B-87F1-35307B42F72E}"/>
              </a:ext>
            </a:extLst>
          </p:cNvPr>
          <p:cNvSpPr/>
          <p:nvPr userDrawn="1"/>
        </p:nvSpPr>
        <p:spPr>
          <a:xfrm rot="16200000">
            <a:off x="797983" y="2940050"/>
            <a:ext cx="1270001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rtl="0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noProof="0"/>
          </a:p>
        </p:txBody>
      </p:sp>
      <p:sp>
        <p:nvSpPr>
          <p:cNvPr id="8" name="Rectángulo 1">
            <a:extLst>
              <a:ext uri="{FF2B5EF4-FFF2-40B4-BE49-F238E27FC236}">
                <a16:creationId xmlns:a16="http://schemas.microsoft.com/office/drawing/2014/main" id="{D1EE7A36-F988-7C4A-A854-1D7E6E70D021}"/>
              </a:ext>
            </a:extLst>
          </p:cNvPr>
          <p:cNvSpPr/>
          <p:nvPr userDrawn="1"/>
        </p:nvSpPr>
        <p:spPr>
          <a:xfrm>
            <a:off x="4673599" y="604043"/>
            <a:ext cx="1016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defTabSz="412750" rtl="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79BAFF7-5B8A-F446-87E9-6B4851CCF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6632" y="4035869"/>
            <a:ext cx="3658324" cy="1613201"/>
          </a:xfrm>
        </p:spPr>
        <p:txBody>
          <a:bodyPr lIns="0" tIns="0" rIns="0" bIns="0"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es-ES" noProof="0"/>
              <a:t>EL TÍTULO VA AQUÍ</a:t>
            </a: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95663095-8E7E-6049-8528-84CCDFA93A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16689" y="878177"/>
            <a:ext cx="5341775" cy="5251813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980494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1">
            <a:extLst>
              <a:ext uri="{FF2B5EF4-FFF2-40B4-BE49-F238E27FC236}">
                <a16:creationId xmlns:a16="http://schemas.microsoft.com/office/drawing/2014/main" id="{9E887ACE-210F-4A8A-A033-E24FD239D1BB}"/>
              </a:ext>
            </a:extLst>
          </p:cNvPr>
          <p:cNvSpPr/>
          <p:nvPr userDrawn="1"/>
        </p:nvSpPr>
        <p:spPr>
          <a:xfrm>
            <a:off x="0" y="-1"/>
            <a:ext cx="6975793" cy="685800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rtl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noProof="0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95663095-8E7E-6049-8528-84CCDFA93A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4225" y="878177"/>
            <a:ext cx="5341775" cy="5251813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19ACCC-F765-4357-B17C-0E25409E4BD3}" type="datetime1">
              <a:rPr lang="es-ES" noProof="0" smtClean="0"/>
              <a:t>28/02/2023</a:t>
            </a:fld>
            <a:endParaRPr lang="es-ES" noProof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‹#›</a:t>
            </a:fld>
            <a:endParaRPr lang="es-ES" noProof="0"/>
          </a:p>
        </p:txBody>
      </p:sp>
      <p:sp>
        <p:nvSpPr>
          <p:cNvPr id="6" name="Rectángulo 1">
            <a:extLst>
              <a:ext uri="{FF2B5EF4-FFF2-40B4-BE49-F238E27FC236}">
                <a16:creationId xmlns:a16="http://schemas.microsoft.com/office/drawing/2014/main" id="{5D8F780B-398B-314B-87F1-35307B42F72E}"/>
              </a:ext>
            </a:extLst>
          </p:cNvPr>
          <p:cNvSpPr/>
          <p:nvPr userDrawn="1"/>
        </p:nvSpPr>
        <p:spPr>
          <a:xfrm rot="16200000">
            <a:off x="7326450" y="2940050"/>
            <a:ext cx="1270001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rtl="0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noProof="0"/>
          </a:p>
        </p:txBody>
      </p:sp>
      <p:sp>
        <p:nvSpPr>
          <p:cNvPr id="8" name="Rectángulo 1">
            <a:extLst>
              <a:ext uri="{FF2B5EF4-FFF2-40B4-BE49-F238E27FC236}">
                <a16:creationId xmlns:a16="http://schemas.microsoft.com/office/drawing/2014/main" id="{D1EE7A36-F988-7C4A-A854-1D7E6E70D021}"/>
              </a:ext>
            </a:extLst>
          </p:cNvPr>
          <p:cNvSpPr/>
          <p:nvPr userDrawn="1"/>
        </p:nvSpPr>
        <p:spPr>
          <a:xfrm>
            <a:off x="6482401" y="604043"/>
            <a:ext cx="1016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defTabSz="412750" rtl="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79BAFF7-5B8A-F446-87E9-6B4851CCF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5099" y="4035869"/>
            <a:ext cx="3658324" cy="1613201"/>
          </a:xfrm>
        </p:spPr>
        <p:txBody>
          <a:bodyPr lIns="0" tIns="0" rIns="0" bIns="0"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es-ES" noProof="0"/>
              <a:t>EL TÍTULO VA AQUÍ</a:t>
            </a:r>
          </a:p>
        </p:txBody>
      </p:sp>
    </p:spTree>
    <p:extLst>
      <p:ext uri="{BB962C8B-B14F-4D97-AF65-F5344CB8AC3E}">
        <p14:creationId xmlns:p14="http://schemas.microsoft.com/office/powerpoint/2010/main" val="2518009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C41582-50C6-4152-AA8E-90E556C4E9C0}" type="datetime1">
              <a:rPr lang="es-ES" noProof="0" smtClean="0"/>
              <a:t>28/02/2023</a:t>
            </a:fld>
            <a:endParaRPr lang="es-ES" noProof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‹#›</a:t>
            </a:fld>
            <a:endParaRPr lang="es-ES" noProof="0"/>
          </a:p>
        </p:txBody>
      </p:sp>
      <p:sp>
        <p:nvSpPr>
          <p:cNvPr id="5" name="Rectángulo 1">
            <a:extLst>
              <a:ext uri="{FF2B5EF4-FFF2-40B4-BE49-F238E27FC236}">
                <a16:creationId xmlns:a16="http://schemas.microsoft.com/office/drawing/2014/main" id="{B5C4D9A4-C8E3-4644-9D63-86142FA59A02}"/>
              </a:ext>
            </a:extLst>
          </p:cNvPr>
          <p:cNvSpPr/>
          <p:nvPr userDrawn="1"/>
        </p:nvSpPr>
        <p:spPr>
          <a:xfrm>
            <a:off x="952500" y="952500"/>
            <a:ext cx="10287000" cy="4953000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defTabSz="412750" rtl="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6" name="Rectángulo 1">
            <a:extLst>
              <a:ext uri="{FF2B5EF4-FFF2-40B4-BE49-F238E27FC236}">
                <a16:creationId xmlns:a16="http://schemas.microsoft.com/office/drawing/2014/main" id="{7047AEE3-4D24-FE4F-BC8C-1050F33A970F}"/>
              </a:ext>
            </a:extLst>
          </p:cNvPr>
          <p:cNvSpPr/>
          <p:nvPr userDrawn="1"/>
        </p:nvSpPr>
        <p:spPr>
          <a:xfrm rot="16200000">
            <a:off x="5454650" y="1104900"/>
            <a:ext cx="1270000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defTabSz="412750" rtl="0" hangingPunct="0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kern="0" noProof="0">
              <a:solidFill>
                <a:srgbClr val="0433FF"/>
              </a:solidFill>
              <a:latin typeface="Helvetica Light"/>
              <a:sym typeface="Helvetica Light"/>
            </a:endParaRPr>
          </a:p>
        </p:txBody>
      </p:sp>
      <p:sp>
        <p:nvSpPr>
          <p:cNvPr id="7" name="Rectángulo 1">
            <a:extLst>
              <a:ext uri="{FF2B5EF4-FFF2-40B4-BE49-F238E27FC236}">
                <a16:creationId xmlns:a16="http://schemas.microsoft.com/office/drawing/2014/main" id="{2B45386C-7F1B-4D47-959C-DE1A73B407E7}"/>
              </a:ext>
            </a:extLst>
          </p:cNvPr>
          <p:cNvSpPr/>
          <p:nvPr userDrawn="1"/>
        </p:nvSpPr>
        <p:spPr>
          <a:xfrm>
            <a:off x="431799" y="1365249"/>
            <a:ext cx="1016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defTabSz="412750" rtl="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8" name="Rectángulo 1">
            <a:extLst>
              <a:ext uri="{FF2B5EF4-FFF2-40B4-BE49-F238E27FC236}">
                <a16:creationId xmlns:a16="http://schemas.microsoft.com/office/drawing/2014/main" id="{FB1C5AC5-B8E6-EC4F-8CB9-43E091C422EF}"/>
              </a:ext>
            </a:extLst>
          </p:cNvPr>
          <p:cNvSpPr/>
          <p:nvPr userDrawn="1"/>
        </p:nvSpPr>
        <p:spPr>
          <a:xfrm>
            <a:off x="10731499" y="5065379"/>
            <a:ext cx="1016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defTabSz="412750" rtl="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33ACFFFD-2D44-B943-8B58-CC9B7641E7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3567" y="3019274"/>
            <a:ext cx="9304867" cy="1613201"/>
          </a:xfrm>
        </p:spPr>
        <p:txBody>
          <a:bodyPr lIns="0" tIns="0" rIns="0" bIns="0" rtlCol="0" anchor="ctr">
            <a:normAutofit/>
          </a:bodyPr>
          <a:lstStyle>
            <a:lvl1pPr algn="ctr">
              <a:defRPr sz="34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EL TÍTULO VA AQUÍ</a:t>
            </a:r>
          </a:p>
        </p:txBody>
      </p:sp>
      <p:sp>
        <p:nvSpPr>
          <p:cNvPr id="13" name="Marcador de contenido 13">
            <a:extLst>
              <a:ext uri="{FF2B5EF4-FFF2-40B4-BE49-F238E27FC236}">
                <a16:creationId xmlns:a16="http://schemas.microsoft.com/office/drawing/2014/main" id="{8E96E8CE-45C0-D643-B7F3-08C20CF5F76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437501" y="2348318"/>
            <a:ext cx="3316999" cy="269370"/>
          </a:xfrm>
        </p:spPr>
        <p:txBody>
          <a:bodyPr rtlCol="0">
            <a:noAutofit/>
          </a:bodyPr>
          <a:lstStyle>
            <a:lvl1pPr marL="0" indent="0" algn="ctr">
              <a:lnSpc>
                <a:spcPct val="80000"/>
              </a:lnSpc>
              <a:buNone/>
              <a:defRPr sz="1600" cap="all" baseline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EL SUBTÍTULO SE ESCRIBE AQUÍ</a:t>
            </a:r>
          </a:p>
        </p:txBody>
      </p:sp>
    </p:spTree>
    <p:extLst>
      <p:ext uri="{BB962C8B-B14F-4D97-AF65-F5344CB8AC3E}">
        <p14:creationId xmlns:p14="http://schemas.microsoft.com/office/powerpoint/2010/main" val="19526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‹#›</a:t>
            </a:fld>
            <a:endParaRPr lang="es-ES" noProof="0"/>
          </a:p>
        </p:txBody>
      </p:sp>
      <p:sp>
        <p:nvSpPr>
          <p:cNvPr id="15" name="Rectángulo 1">
            <a:extLst>
              <a:ext uri="{FF2B5EF4-FFF2-40B4-BE49-F238E27FC236}">
                <a16:creationId xmlns:a16="http://schemas.microsoft.com/office/drawing/2014/main" id="{F70F810B-4DED-A045-A1D2-7605E821997B}"/>
              </a:ext>
            </a:extLst>
          </p:cNvPr>
          <p:cNvSpPr/>
          <p:nvPr userDrawn="1"/>
        </p:nvSpPr>
        <p:spPr>
          <a:xfrm>
            <a:off x="0" y="4735651"/>
            <a:ext cx="1016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defTabSz="412750" rtl="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3194DD3B-943C-8740-A545-0DA0E5FD2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6632" y="4651968"/>
            <a:ext cx="3658324" cy="997102"/>
          </a:xfrm>
        </p:spPr>
        <p:txBody>
          <a:bodyPr lIns="0" tIns="0" rIns="0" bIns="0" rtlCol="0" anchor="t">
            <a:normAutofit/>
          </a:bodyPr>
          <a:lstStyle>
            <a:lvl1pPr>
              <a:defRPr sz="3400"/>
            </a:lvl1pPr>
          </a:lstStyle>
          <a:p>
            <a:pPr rtl="0"/>
            <a:r>
              <a:rPr lang="es-ES" noProof="0"/>
              <a:t>EL TÍTULO VA AQUÍ</a:t>
            </a:r>
          </a:p>
        </p:txBody>
      </p:sp>
      <p:sp>
        <p:nvSpPr>
          <p:cNvPr id="18" name="Rectángulo 1">
            <a:extLst>
              <a:ext uri="{FF2B5EF4-FFF2-40B4-BE49-F238E27FC236}">
                <a16:creationId xmlns:a16="http://schemas.microsoft.com/office/drawing/2014/main" id="{93D5DD3F-FCDF-5945-9321-0FABA0771516}"/>
              </a:ext>
            </a:extLst>
          </p:cNvPr>
          <p:cNvSpPr/>
          <p:nvPr userDrawn="1"/>
        </p:nvSpPr>
        <p:spPr>
          <a:xfrm rot="16200000">
            <a:off x="5467350" y="2065417"/>
            <a:ext cx="1270000" cy="12701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defTabSz="412750" rtl="0" hangingPunct="0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kern="0" noProof="0">
              <a:solidFill>
                <a:srgbClr val="0433FF"/>
              </a:solidFill>
              <a:latin typeface="Helvetica Light"/>
              <a:sym typeface="Helvetica Light"/>
            </a:endParaRPr>
          </a:p>
        </p:txBody>
      </p:sp>
      <p:sp>
        <p:nvSpPr>
          <p:cNvPr id="22" name="Marcador de texto 20">
            <a:extLst>
              <a:ext uri="{FF2B5EF4-FFF2-40B4-BE49-F238E27FC236}">
                <a16:creationId xmlns:a16="http://schemas.microsoft.com/office/drawing/2014/main" id="{B8877488-477F-0041-88BE-F780F1C66A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16172" y="0"/>
            <a:ext cx="4994803" cy="6858000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251314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y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E74E90-DD6F-4595-BC49-196B3FCF6949}" type="datetime1">
              <a:rPr lang="es-ES" noProof="0" smtClean="0"/>
              <a:t>28/02/2023</a:t>
            </a:fld>
            <a:endParaRPr lang="es-ES" noProof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‹#›</a:t>
            </a:fld>
            <a:endParaRPr lang="es-ES" noProof="0"/>
          </a:p>
        </p:txBody>
      </p:sp>
      <p:sp>
        <p:nvSpPr>
          <p:cNvPr id="6" name="Rectángulo 1">
            <a:extLst>
              <a:ext uri="{FF2B5EF4-FFF2-40B4-BE49-F238E27FC236}">
                <a16:creationId xmlns:a16="http://schemas.microsoft.com/office/drawing/2014/main" id="{8640E59D-783A-C149-B212-716E0C4FE00D}"/>
              </a:ext>
            </a:extLst>
          </p:cNvPr>
          <p:cNvSpPr/>
          <p:nvPr userDrawn="1"/>
        </p:nvSpPr>
        <p:spPr>
          <a:xfrm rot="5400000">
            <a:off x="1660484" y="1257302"/>
            <a:ext cx="2540001" cy="254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50800" tIns="50800" rIns="50800" bIns="50800" rtlCol="0" anchor="ctr"/>
          <a:lstStyle/>
          <a:p>
            <a:pPr algn="ctr" rtl="0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noProof="0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4E9C988F-F5FE-BA4D-BDC5-02CCC5D68F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6100" y="520700"/>
            <a:ext cx="4743450" cy="5816600"/>
          </a:xfrm>
          <a:custGeom>
            <a:avLst/>
            <a:gdLst>
              <a:gd name="connsiteX0" fmla="*/ 0 w 4743450"/>
              <a:gd name="connsiteY0" fmla="*/ 0 h 5816600"/>
              <a:gd name="connsiteX1" fmla="*/ 4743450 w 4743450"/>
              <a:gd name="connsiteY1" fmla="*/ 0 h 5816600"/>
              <a:gd name="connsiteX2" fmla="*/ 4743450 w 4743450"/>
              <a:gd name="connsiteY2" fmla="*/ 285838 h 5816600"/>
              <a:gd name="connsiteX3" fmla="*/ 4406308 w 4743450"/>
              <a:gd name="connsiteY3" fmla="*/ 285838 h 5816600"/>
              <a:gd name="connsiteX4" fmla="*/ 4406308 w 4743450"/>
              <a:gd name="connsiteY4" fmla="*/ 666839 h 5816600"/>
              <a:gd name="connsiteX5" fmla="*/ 4743450 w 4743450"/>
              <a:gd name="connsiteY5" fmla="*/ 666839 h 5816600"/>
              <a:gd name="connsiteX6" fmla="*/ 4743450 w 4743450"/>
              <a:gd name="connsiteY6" fmla="*/ 5816600 h 5816600"/>
              <a:gd name="connsiteX7" fmla="*/ 0 w 4743450"/>
              <a:gd name="connsiteY7" fmla="*/ 5816600 h 5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43450" h="5816600">
                <a:moveTo>
                  <a:pt x="0" y="0"/>
                </a:moveTo>
                <a:lnTo>
                  <a:pt x="4743450" y="0"/>
                </a:lnTo>
                <a:lnTo>
                  <a:pt x="4743450" y="285838"/>
                </a:lnTo>
                <a:lnTo>
                  <a:pt x="4406308" y="285838"/>
                </a:lnTo>
                <a:lnTo>
                  <a:pt x="4406308" y="666839"/>
                </a:lnTo>
                <a:lnTo>
                  <a:pt x="4743450" y="666839"/>
                </a:lnTo>
                <a:lnTo>
                  <a:pt x="4743450" y="5816600"/>
                </a:lnTo>
                <a:lnTo>
                  <a:pt x="0" y="58166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rtlCol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4" name="Rectángulo 1">
            <a:extLst>
              <a:ext uri="{FF2B5EF4-FFF2-40B4-BE49-F238E27FC236}">
                <a16:creationId xmlns:a16="http://schemas.microsoft.com/office/drawing/2014/main" id="{4E3F3D93-DB12-4C41-A747-8781702C1204}"/>
              </a:ext>
            </a:extLst>
          </p:cNvPr>
          <p:cNvSpPr/>
          <p:nvPr userDrawn="1"/>
        </p:nvSpPr>
        <p:spPr>
          <a:xfrm>
            <a:off x="4952408" y="806538"/>
            <a:ext cx="1016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defTabSz="412750" rtl="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D6C315ED-F22B-A649-80D5-44A63CE74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2156"/>
            <a:ext cx="6096000" cy="740156"/>
          </a:xfrm>
        </p:spPr>
        <p:txBody>
          <a:bodyPr rtlCol="0" anchor="t">
            <a:normAutofit/>
          </a:bodyPr>
          <a:lstStyle>
            <a:lvl1pPr>
              <a:defRPr sz="3400"/>
            </a:lvl1pPr>
          </a:lstStyle>
          <a:p>
            <a:pPr rtl="0"/>
            <a:r>
              <a:rPr lang="es-ES" noProof="0"/>
              <a:t>EL TÍTULO VA AQUÍ</a:t>
            </a:r>
          </a:p>
        </p:txBody>
      </p:sp>
    </p:spTree>
    <p:extLst>
      <p:ext uri="{BB962C8B-B14F-4D97-AF65-F5344CB8AC3E}">
        <p14:creationId xmlns:p14="http://schemas.microsoft.com/office/powerpoint/2010/main" val="2873204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EFBDFF-D412-4CCE-B171-181C657BF22A}" type="datetime1">
              <a:rPr lang="es-ES" noProof="0" smtClean="0"/>
              <a:t>28/02/2023</a:t>
            </a:fld>
            <a:endParaRPr lang="es-ES" noProof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‹#›</a:t>
            </a:fld>
            <a:endParaRPr lang="es-ES" noProof="0"/>
          </a:p>
        </p:txBody>
      </p:sp>
      <p:sp>
        <p:nvSpPr>
          <p:cNvPr id="6" name="Rectángulo 1">
            <a:extLst>
              <a:ext uri="{FF2B5EF4-FFF2-40B4-BE49-F238E27FC236}">
                <a16:creationId xmlns:a16="http://schemas.microsoft.com/office/drawing/2014/main" id="{8640E59D-783A-C149-B212-716E0C4FE00D}"/>
              </a:ext>
            </a:extLst>
          </p:cNvPr>
          <p:cNvSpPr/>
          <p:nvPr userDrawn="1"/>
        </p:nvSpPr>
        <p:spPr>
          <a:xfrm rot="5400000">
            <a:off x="1660484" y="1257302"/>
            <a:ext cx="2540001" cy="254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50800" tIns="50800" rIns="50800" bIns="50800" rtlCol="0" anchor="ctr"/>
          <a:lstStyle/>
          <a:p>
            <a:pPr algn="ctr" rtl="0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noProof="0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4E9C988F-F5FE-BA4D-BDC5-02CCC5D68F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6100" y="520700"/>
            <a:ext cx="4743450" cy="5816600"/>
          </a:xfrm>
          <a:custGeom>
            <a:avLst/>
            <a:gdLst>
              <a:gd name="connsiteX0" fmla="*/ 0 w 4743450"/>
              <a:gd name="connsiteY0" fmla="*/ 0 h 5816600"/>
              <a:gd name="connsiteX1" fmla="*/ 4743450 w 4743450"/>
              <a:gd name="connsiteY1" fmla="*/ 0 h 5816600"/>
              <a:gd name="connsiteX2" fmla="*/ 4743450 w 4743450"/>
              <a:gd name="connsiteY2" fmla="*/ 285838 h 5816600"/>
              <a:gd name="connsiteX3" fmla="*/ 4406308 w 4743450"/>
              <a:gd name="connsiteY3" fmla="*/ 285838 h 5816600"/>
              <a:gd name="connsiteX4" fmla="*/ 4406308 w 4743450"/>
              <a:gd name="connsiteY4" fmla="*/ 666839 h 5816600"/>
              <a:gd name="connsiteX5" fmla="*/ 4743450 w 4743450"/>
              <a:gd name="connsiteY5" fmla="*/ 666839 h 5816600"/>
              <a:gd name="connsiteX6" fmla="*/ 4743450 w 4743450"/>
              <a:gd name="connsiteY6" fmla="*/ 5816600 h 5816600"/>
              <a:gd name="connsiteX7" fmla="*/ 0 w 4743450"/>
              <a:gd name="connsiteY7" fmla="*/ 5816600 h 5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43450" h="5816600">
                <a:moveTo>
                  <a:pt x="0" y="0"/>
                </a:moveTo>
                <a:lnTo>
                  <a:pt x="4743450" y="0"/>
                </a:lnTo>
                <a:lnTo>
                  <a:pt x="4743450" y="285838"/>
                </a:lnTo>
                <a:lnTo>
                  <a:pt x="4406308" y="285838"/>
                </a:lnTo>
                <a:lnTo>
                  <a:pt x="4406308" y="666839"/>
                </a:lnTo>
                <a:lnTo>
                  <a:pt x="4743450" y="666839"/>
                </a:lnTo>
                <a:lnTo>
                  <a:pt x="4743450" y="5816600"/>
                </a:lnTo>
                <a:lnTo>
                  <a:pt x="0" y="58166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rtlCol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4" name="Rectángulo 1">
            <a:extLst>
              <a:ext uri="{FF2B5EF4-FFF2-40B4-BE49-F238E27FC236}">
                <a16:creationId xmlns:a16="http://schemas.microsoft.com/office/drawing/2014/main" id="{4E3F3D93-DB12-4C41-A747-8781702C1204}"/>
              </a:ext>
            </a:extLst>
          </p:cNvPr>
          <p:cNvSpPr/>
          <p:nvPr userDrawn="1"/>
        </p:nvSpPr>
        <p:spPr>
          <a:xfrm>
            <a:off x="4952408" y="806538"/>
            <a:ext cx="1016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defTabSz="412750" rtl="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D6C315ED-F22B-A649-80D5-44A63CE74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2156"/>
            <a:ext cx="6096000" cy="740156"/>
          </a:xfrm>
        </p:spPr>
        <p:txBody>
          <a:bodyPr rtlCol="0" anchor="t">
            <a:normAutofit/>
          </a:bodyPr>
          <a:lstStyle>
            <a:lvl1pPr>
              <a:defRPr sz="3400"/>
            </a:lvl1pPr>
          </a:lstStyle>
          <a:p>
            <a:pPr rtl="0"/>
            <a:r>
              <a:rPr lang="es-ES" noProof="0"/>
              <a:t>EL TÍTULO VA AQUÍ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DEE6C881-74AA-8944-AD6A-BA0821ECDC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443038"/>
            <a:ext cx="5514975" cy="4894262"/>
          </a:xfrm>
        </p:spPr>
        <p:txBody>
          <a:bodyPr rtlCol="0"/>
          <a:lstStyle>
            <a:lvl1pPr>
              <a:spcBef>
                <a:spcPts val="1000"/>
              </a:spcBef>
              <a:spcAft>
                <a:spcPts val="1500"/>
              </a:spcAft>
              <a:defRPr/>
            </a:lvl1pPr>
            <a:lvl2pPr>
              <a:spcBef>
                <a:spcPts val="1000"/>
              </a:spcBef>
              <a:spcAft>
                <a:spcPts val="1500"/>
              </a:spcAft>
              <a:defRPr/>
            </a:lvl2pPr>
            <a:lvl3pPr>
              <a:spcBef>
                <a:spcPts val="1000"/>
              </a:spcBef>
              <a:spcAft>
                <a:spcPts val="1500"/>
              </a:spcAft>
              <a:defRPr/>
            </a:lvl3pPr>
            <a:lvl4pPr>
              <a:spcBef>
                <a:spcPts val="1000"/>
              </a:spcBef>
              <a:spcAft>
                <a:spcPts val="1500"/>
              </a:spcAft>
              <a:defRPr/>
            </a:lvl4pPr>
            <a:lvl5pPr>
              <a:spcBef>
                <a:spcPts val="1000"/>
              </a:spcBef>
              <a:spcAft>
                <a:spcPts val="1500"/>
              </a:spcAft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677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</p:spPr>
        <p:txBody>
          <a:bodyPr rtlCol="0" anchor="t">
            <a:normAutofit/>
          </a:bodyPr>
          <a:lstStyle>
            <a:lvl1pPr>
              <a:defRPr sz="34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1192" y="1890876"/>
            <a:ext cx="11029615" cy="4084474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B9C64D-915C-40FD-868F-CD09949A4D58}" type="datetime1">
              <a:rPr lang="es-ES" noProof="0" smtClean="0"/>
              <a:t>28/02/2023</a:t>
            </a:fld>
            <a:endParaRPr lang="es-ES" noProof="0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10" name="Marcador de posición de número de diapositiva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‹#›</a:t>
            </a:fld>
            <a:endParaRPr lang="es-ES" noProof="0"/>
          </a:p>
        </p:txBody>
      </p:sp>
      <p:sp>
        <p:nvSpPr>
          <p:cNvPr id="13" name="Rectángulo 1">
            <a:extLst>
              <a:ext uri="{FF2B5EF4-FFF2-40B4-BE49-F238E27FC236}">
                <a16:creationId xmlns:a16="http://schemas.microsoft.com/office/drawing/2014/main" id="{C8660979-B6F8-480C-AAC7-48903CC3ECFC}"/>
              </a:ext>
            </a:extLst>
          </p:cNvPr>
          <p:cNvSpPr/>
          <p:nvPr userDrawn="1"/>
        </p:nvSpPr>
        <p:spPr>
          <a:xfrm>
            <a:off x="0" y="806538"/>
            <a:ext cx="4536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defTabSz="412750" rtl="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61648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posición de imagen 17">
            <a:extLst>
              <a:ext uri="{FF2B5EF4-FFF2-40B4-BE49-F238E27FC236}">
                <a16:creationId xmlns:a16="http://schemas.microsoft.com/office/drawing/2014/main" id="{390CC524-3900-1041-BDBF-D0ABD37D8E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524500" cy="6858000"/>
          </a:xfrm>
          <a:custGeom>
            <a:avLst/>
            <a:gdLst>
              <a:gd name="connsiteX0" fmla="*/ 0 w 5524500"/>
              <a:gd name="connsiteY0" fmla="*/ 0 h 6858000"/>
              <a:gd name="connsiteX1" fmla="*/ 5524500 w 5524500"/>
              <a:gd name="connsiteY1" fmla="*/ 0 h 6858000"/>
              <a:gd name="connsiteX2" fmla="*/ 5524500 w 5524500"/>
              <a:gd name="connsiteY2" fmla="*/ 806538 h 6858000"/>
              <a:gd name="connsiteX3" fmla="*/ 4952408 w 5524500"/>
              <a:gd name="connsiteY3" fmla="*/ 806538 h 6858000"/>
              <a:gd name="connsiteX4" fmla="*/ 4952408 w 5524500"/>
              <a:gd name="connsiteY4" fmla="*/ 1187539 h 6858000"/>
              <a:gd name="connsiteX5" fmla="*/ 5524500 w 5524500"/>
              <a:gd name="connsiteY5" fmla="*/ 1187539 h 6858000"/>
              <a:gd name="connsiteX6" fmla="*/ 5524500 w 5524500"/>
              <a:gd name="connsiteY6" fmla="*/ 6858000 h 6858000"/>
              <a:gd name="connsiteX7" fmla="*/ 0 w 55245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4500" h="6858000">
                <a:moveTo>
                  <a:pt x="0" y="0"/>
                </a:moveTo>
                <a:lnTo>
                  <a:pt x="5524500" y="0"/>
                </a:lnTo>
                <a:lnTo>
                  <a:pt x="5524500" y="806538"/>
                </a:lnTo>
                <a:lnTo>
                  <a:pt x="4952408" y="806538"/>
                </a:lnTo>
                <a:lnTo>
                  <a:pt x="4952408" y="1187539"/>
                </a:lnTo>
                <a:lnTo>
                  <a:pt x="5524500" y="1187539"/>
                </a:lnTo>
                <a:lnTo>
                  <a:pt x="55245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rtlCol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23592" y="1890876"/>
            <a:ext cx="5387215" cy="4084474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004B4C-0044-4CD8-81A1-CAD3C96EB086}" type="datetime1">
              <a:rPr lang="es-ES" noProof="0" smtClean="0"/>
              <a:t>28/02/2023</a:t>
            </a:fld>
            <a:endParaRPr lang="es-ES" noProof="0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10" name="Marcador de posición de número de diapositiva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‹#›</a:t>
            </a:fld>
            <a:endParaRPr lang="es-ES" noProof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1D49B377-6CF8-9E4B-8973-3F8057D7DF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3592" y="702156"/>
            <a:ext cx="5387215" cy="740156"/>
          </a:xfrm>
        </p:spPr>
        <p:txBody>
          <a:bodyPr rtlCol="0" anchor="t">
            <a:normAutofit/>
          </a:bodyPr>
          <a:lstStyle>
            <a:lvl1pPr>
              <a:defRPr sz="3400"/>
            </a:lvl1pPr>
          </a:lstStyle>
          <a:p>
            <a:pPr rtl="0"/>
            <a:r>
              <a:rPr lang="es-ES" noProof="0"/>
              <a:t>EL TÍTULO VA AQUÍ</a:t>
            </a:r>
          </a:p>
        </p:txBody>
      </p:sp>
      <p:sp>
        <p:nvSpPr>
          <p:cNvPr id="19" name="Rectángulo 1">
            <a:extLst>
              <a:ext uri="{FF2B5EF4-FFF2-40B4-BE49-F238E27FC236}">
                <a16:creationId xmlns:a16="http://schemas.microsoft.com/office/drawing/2014/main" id="{E11F091D-EBC7-D743-82DA-0E177FD421D4}"/>
              </a:ext>
            </a:extLst>
          </p:cNvPr>
          <p:cNvSpPr/>
          <p:nvPr userDrawn="1"/>
        </p:nvSpPr>
        <p:spPr>
          <a:xfrm>
            <a:off x="4952408" y="806538"/>
            <a:ext cx="1016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defTabSz="412750" rtl="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1183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>
            <a:spLocks noChangeAspect="1"/>
          </p:cNvSpPr>
          <p:nvPr/>
        </p:nvSpPr>
        <p:spPr>
          <a:xfrm>
            <a:off x="581191" y="5141974"/>
            <a:ext cx="11029615" cy="12588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CD0910-6AF5-433A-AE93-3843A5E84FC0}" type="datetime1">
              <a:rPr lang="es-ES" noProof="0" smtClean="0"/>
              <a:t>28/02/2023</a:t>
            </a:fld>
            <a:endParaRPr lang="es-ES" noProof="0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10" name="Marcador de posición de número de diapositiva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‹#›</a:t>
            </a:fld>
            <a:endParaRPr lang="es-ES" noProof="0"/>
          </a:p>
        </p:txBody>
      </p:sp>
      <p:sp>
        <p:nvSpPr>
          <p:cNvPr id="11" name="Rectángulo 1">
            <a:extLst>
              <a:ext uri="{FF2B5EF4-FFF2-40B4-BE49-F238E27FC236}">
                <a16:creationId xmlns:a16="http://schemas.microsoft.com/office/drawing/2014/main" id="{5DC1E635-F6E7-F248-9B85-120581E81180}"/>
              </a:ext>
            </a:extLst>
          </p:cNvPr>
          <p:cNvSpPr/>
          <p:nvPr userDrawn="1"/>
        </p:nvSpPr>
        <p:spPr>
          <a:xfrm>
            <a:off x="109259" y="5552029"/>
            <a:ext cx="1016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defTabSz="412750" rtl="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61439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81194" y="1956391"/>
            <a:ext cx="3863216" cy="4467523"/>
          </a:xfrm>
        </p:spPr>
        <p:txBody>
          <a:bodyPr rtlCol="0"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4693599" y="1956391"/>
            <a:ext cx="6917210" cy="4467523"/>
          </a:xfrm>
        </p:spPr>
        <p:txBody>
          <a:bodyPr rtlCol="0" anchor="t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5DAEED-D673-4EA1-9937-36C81EB6AAB9}" type="datetime1">
              <a:rPr lang="es-ES" noProof="0" smtClean="0"/>
              <a:t>28/02/2023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‹#›</a:t>
            </a:fld>
            <a:endParaRPr lang="es-ES" noProof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C75DA6C-B626-714A-8BBC-6FDDB6BE4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</p:spPr>
        <p:txBody>
          <a:bodyPr rtlCol="0" anchor="t">
            <a:normAutofit/>
          </a:bodyPr>
          <a:lstStyle>
            <a:lvl1pPr>
              <a:defRPr sz="34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9" name="Rectángulo 1">
            <a:extLst>
              <a:ext uri="{FF2B5EF4-FFF2-40B4-BE49-F238E27FC236}">
                <a16:creationId xmlns:a16="http://schemas.microsoft.com/office/drawing/2014/main" id="{72B4D55A-70C8-E04B-B7E3-3355A1131891}"/>
              </a:ext>
            </a:extLst>
          </p:cNvPr>
          <p:cNvSpPr/>
          <p:nvPr userDrawn="1"/>
        </p:nvSpPr>
        <p:spPr>
          <a:xfrm>
            <a:off x="0" y="806538"/>
            <a:ext cx="4536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defTabSz="412750" rtl="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0166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581192" y="2847885"/>
            <a:ext cx="4757482" cy="557784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8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El título se escribe aquí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81194" y="3523046"/>
            <a:ext cx="4757479" cy="2131499"/>
          </a:xfrm>
        </p:spPr>
        <p:txBody>
          <a:bodyPr rtlCol="0" anchor="t">
            <a:norm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604002" y="2847886"/>
            <a:ext cx="4757483" cy="553373"/>
          </a:xfrm>
        </p:spPr>
        <p:txBody>
          <a:bodyPr rtlCol="0"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8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El título se escribe aquí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604001" y="3523046"/>
            <a:ext cx="4757484" cy="2131499"/>
          </a:xfrm>
        </p:spPr>
        <p:txBody>
          <a:bodyPr rtlCol="0" anchor="t">
            <a:norm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473388-A081-428E-9816-E6BD63813439}" type="datetime1">
              <a:rPr lang="es-ES" noProof="0" smtClean="0"/>
              <a:t>28/02/2023</a:t>
            </a:fld>
            <a:endParaRPr lang="es-ES" noProof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‹#›</a:t>
            </a:fld>
            <a:endParaRPr lang="es-ES" noProof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3CA278B-C101-7F4E-B11A-7B91B0C8E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</p:spPr>
        <p:txBody>
          <a:bodyPr rtlCol="0" anchor="t">
            <a:normAutofit/>
          </a:bodyPr>
          <a:lstStyle>
            <a:lvl1pPr>
              <a:defRPr sz="34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1" name="Rectángulo 1">
            <a:extLst>
              <a:ext uri="{FF2B5EF4-FFF2-40B4-BE49-F238E27FC236}">
                <a16:creationId xmlns:a16="http://schemas.microsoft.com/office/drawing/2014/main" id="{FE5F6035-AACE-6847-8AF4-EB3C4D79EE95}"/>
              </a:ext>
            </a:extLst>
          </p:cNvPr>
          <p:cNvSpPr/>
          <p:nvPr userDrawn="1"/>
        </p:nvSpPr>
        <p:spPr>
          <a:xfrm>
            <a:off x="0" y="806538"/>
            <a:ext cx="4536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defTabSz="412750" rtl="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7D914FC0-3771-6041-9E7C-1C624C85A803}"/>
              </a:ext>
            </a:extLst>
          </p:cNvPr>
          <p:cNvGrpSpPr/>
          <p:nvPr userDrawn="1"/>
        </p:nvGrpSpPr>
        <p:grpSpPr>
          <a:xfrm>
            <a:off x="5463336" y="2250891"/>
            <a:ext cx="1016001" cy="3839220"/>
            <a:chOff x="5510085" y="2250891"/>
            <a:chExt cx="1016001" cy="3839220"/>
          </a:xfrm>
        </p:grpSpPr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0AED3128-974C-7F4B-BF36-A3836D1725F6}"/>
                </a:ext>
              </a:extLst>
            </p:cNvPr>
            <p:cNvCxnSpPr/>
            <p:nvPr/>
          </p:nvCxnSpPr>
          <p:spPr>
            <a:xfrm>
              <a:off x="6018085" y="2340176"/>
              <a:ext cx="0" cy="37499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ángulo 1">
              <a:extLst>
                <a:ext uri="{FF2B5EF4-FFF2-40B4-BE49-F238E27FC236}">
                  <a16:creationId xmlns:a16="http://schemas.microsoft.com/office/drawing/2014/main" id="{2D2224CB-5DFF-3D4B-816B-1A44228A23EE}"/>
                </a:ext>
              </a:extLst>
            </p:cNvPr>
            <p:cNvSpPr/>
            <p:nvPr/>
          </p:nvSpPr>
          <p:spPr>
            <a:xfrm>
              <a:off x="5510085" y="2250891"/>
              <a:ext cx="1016001" cy="381001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25400" tIns="25400" rIns="25400" bIns="25400" rtlCol="0" anchor="ctr"/>
            <a:lstStyle/>
            <a:p>
              <a:pPr algn="ctr" defTabSz="412750" rtl="0" hangingPunct="0"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lang="es-ES" sz="1600" kern="0" noProof="0">
                  <a:solidFill>
                    <a:srgbClr val="FFFFFF"/>
                  </a:solidFill>
                  <a:latin typeface="Helvetica Light"/>
                  <a:sym typeface="Helvetica Light"/>
                </a:rPr>
                <a:t>VS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8255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4D47B4-8401-4D92-A334-524BF8DD451E}" type="datetime1">
              <a:rPr lang="es-ES" noProof="0" smtClean="0"/>
              <a:t>28/02/2023</a:t>
            </a:fld>
            <a:endParaRPr lang="es-ES" noProof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‹#›</a:t>
            </a:fld>
            <a:endParaRPr lang="es-ES" noProof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2F4516B-8A37-894B-82AE-60204E67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</p:spPr>
        <p:txBody>
          <a:bodyPr rtlCol="0" anchor="t">
            <a:normAutofit/>
          </a:bodyPr>
          <a:lstStyle>
            <a:lvl1pPr>
              <a:defRPr sz="34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Rectángulo 1">
            <a:extLst>
              <a:ext uri="{FF2B5EF4-FFF2-40B4-BE49-F238E27FC236}">
                <a16:creationId xmlns:a16="http://schemas.microsoft.com/office/drawing/2014/main" id="{CC16CE43-CB3C-7544-B05B-0A9F706D6FD8}"/>
              </a:ext>
            </a:extLst>
          </p:cNvPr>
          <p:cNvSpPr/>
          <p:nvPr userDrawn="1"/>
        </p:nvSpPr>
        <p:spPr>
          <a:xfrm>
            <a:off x="0" y="806538"/>
            <a:ext cx="4536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defTabSz="412750" rtl="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70103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45ADC4-C1D6-4DCD-A74E-6B3BA67E5B6F}" type="datetime1">
              <a:rPr lang="es-ES" noProof="0" smtClean="0"/>
              <a:t>28/02/2023</a:t>
            </a:fld>
            <a:endParaRPr lang="es-ES" noProof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301450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reducido e imagen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9EEDEA7C-D9D3-5E4A-A0E6-B7A0ED5E0F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1599" y="0"/>
            <a:ext cx="7010400" cy="6858000"/>
          </a:xfrm>
          <a:custGeom>
            <a:avLst/>
            <a:gdLst>
              <a:gd name="connsiteX0" fmla="*/ 0 w 7010400"/>
              <a:gd name="connsiteY0" fmla="*/ 0 h 6858000"/>
              <a:gd name="connsiteX1" fmla="*/ 7010400 w 7010400"/>
              <a:gd name="connsiteY1" fmla="*/ 0 h 6858000"/>
              <a:gd name="connsiteX2" fmla="*/ 7010400 w 7010400"/>
              <a:gd name="connsiteY2" fmla="*/ 6858000 h 6858000"/>
              <a:gd name="connsiteX3" fmla="*/ 0 w 7010400"/>
              <a:gd name="connsiteY3" fmla="*/ 6858000 h 6858000"/>
              <a:gd name="connsiteX4" fmla="*/ 0 w 7010400"/>
              <a:gd name="connsiteY4" fmla="*/ 2620396 h 6858000"/>
              <a:gd name="connsiteX5" fmla="*/ 508001 w 7010400"/>
              <a:gd name="connsiteY5" fmla="*/ 2620396 h 6858000"/>
              <a:gd name="connsiteX6" fmla="*/ 508001 w 7010400"/>
              <a:gd name="connsiteY6" fmla="*/ 2239395 h 6858000"/>
              <a:gd name="connsiteX7" fmla="*/ 0 w 7010400"/>
              <a:gd name="connsiteY7" fmla="*/ 22393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10400" h="6858000">
                <a:moveTo>
                  <a:pt x="0" y="0"/>
                </a:moveTo>
                <a:lnTo>
                  <a:pt x="7010400" y="0"/>
                </a:lnTo>
                <a:lnTo>
                  <a:pt x="7010400" y="6858000"/>
                </a:lnTo>
                <a:lnTo>
                  <a:pt x="0" y="6858000"/>
                </a:lnTo>
                <a:lnTo>
                  <a:pt x="0" y="2620396"/>
                </a:lnTo>
                <a:lnTo>
                  <a:pt x="508001" y="2620396"/>
                </a:lnTo>
                <a:lnTo>
                  <a:pt x="508001" y="2239395"/>
                </a:lnTo>
                <a:lnTo>
                  <a:pt x="0" y="223939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rtlCol="0">
            <a:noAutofit/>
          </a:bodyPr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EA76B0-7FE6-4E08-8002-170EA4378543}" type="datetime1">
              <a:rPr lang="es-ES" noProof="0" smtClean="0"/>
              <a:t>28/02/2023</a:t>
            </a:fld>
            <a:endParaRPr lang="es-ES" noProof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‹#›</a:t>
            </a:fld>
            <a:endParaRPr lang="es-ES" noProof="0"/>
          </a:p>
        </p:txBody>
      </p:sp>
      <p:sp>
        <p:nvSpPr>
          <p:cNvPr id="12" name="Rectángulo 1">
            <a:extLst>
              <a:ext uri="{FF2B5EF4-FFF2-40B4-BE49-F238E27FC236}">
                <a16:creationId xmlns:a16="http://schemas.microsoft.com/office/drawing/2014/main" id="{EF358276-528D-1F4E-804A-4F9FDE93568A}"/>
              </a:ext>
            </a:extLst>
          </p:cNvPr>
          <p:cNvSpPr/>
          <p:nvPr userDrawn="1"/>
        </p:nvSpPr>
        <p:spPr>
          <a:xfrm>
            <a:off x="4673599" y="2239395"/>
            <a:ext cx="1016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rtlCol="0" anchor="ctr"/>
          <a:lstStyle/>
          <a:p>
            <a:pPr algn="ctr" defTabSz="412750" rtl="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5" name="Rectángulo 1">
            <a:extLst>
              <a:ext uri="{FF2B5EF4-FFF2-40B4-BE49-F238E27FC236}">
                <a16:creationId xmlns:a16="http://schemas.microsoft.com/office/drawing/2014/main" id="{A6817E56-9BF4-B245-9536-10F7E163D7D9}"/>
              </a:ext>
            </a:extLst>
          </p:cNvPr>
          <p:cNvSpPr/>
          <p:nvPr userDrawn="1"/>
        </p:nvSpPr>
        <p:spPr>
          <a:xfrm>
            <a:off x="581192" y="875830"/>
            <a:ext cx="2540001" cy="254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50800" tIns="50800" rIns="50800" bIns="50800" rtlCol="0" anchor="ctr"/>
          <a:lstStyle/>
          <a:p>
            <a:pPr algn="ctr" rtl="0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ES" noProof="0"/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A2F758DC-4792-1D42-83A8-ED4E6CD5F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4" y="2720636"/>
            <a:ext cx="3863216" cy="3634317"/>
          </a:xfrm>
        </p:spPr>
        <p:txBody>
          <a:bodyPr rtlCol="0"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2859246A-0674-144E-84D6-29D5891C0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2" y="1304660"/>
            <a:ext cx="3863216" cy="1415976"/>
          </a:xfrm>
        </p:spPr>
        <p:txBody>
          <a:bodyPr rtlCol="0" anchor="t">
            <a:normAutofit/>
          </a:bodyPr>
          <a:lstStyle>
            <a:lvl1pPr>
              <a:defRPr sz="3400"/>
            </a:lvl1pPr>
          </a:lstStyle>
          <a:p>
            <a:pPr rtl="0"/>
            <a:r>
              <a:rPr lang="es-ES" noProof="0"/>
              <a:t>El título se escribe aquí</a:t>
            </a:r>
          </a:p>
        </p:txBody>
      </p:sp>
    </p:spTree>
    <p:extLst>
      <p:ext uri="{BB962C8B-B14F-4D97-AF65-F5344CB8AC3E}">
        <p14:creationId xmlns:p14="http://schemas.microsoft.com/office/powerpoint/2010/main" val="371828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458BD6A-FB9F-49F1-A7A9-A4E244CCAE82}" type="datetime1">
              <a:rPr lang="es-ES" noProof="0" smtClean="0"/>
              <a:t>28/02/2023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es-ES" noProof="0" smtClean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2444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95" r:id="rId3"/>
    <p:sldLayoutId id="2147483676" r:id="rId4"/>
    <p:sldLayoutId id="2147483677" r:id="rId5"/>
    <p:sldLayoutId id="2147483684" r:id="rId6"/>
    <p:sldLayoutId id="2147483678" r:id="rId7"/>
    <p:sldLayoutId id="2147483679" r:id="rId8"/>
    <p:sldLayoutId id="2147483698" r:id="rId9"/>
    <p:sldLayoutId id="2147483697" r:id="rId10"/>
    <p:sldLayoutId id="2147483696" r:id="rId11"/>
    <p:sldLayoutId id="2147483693" r:id="rId12"/>
    <p:sldLayoutId id="2147483694" r:id="rId13"/>
    <p:sldLayoutId id="2147483692" r:id="rId14"/>
    <p:sldLayoutId id="2147483691" r:id="rId15"/>
    <p:sldLayoutId id="2147483689" r:id="rId16"/>
    <p:sldLayoutId id="2147483690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t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tif"/><Relationship Id="rId4" Type="http://schemas.openxmlformats.org/officeDocument/2006/relationships/image" Target="../media/image54.t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tif"/><Relationship Id="rId4" Type="http://schemas.openxmlformats.org/officeDocument/2006/relationships/image" Target="../media/image56.t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2CA69D-9764-6F43-A39D-17C946E0EF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dirty="0"/>
              <a:t>„</a:t>
            </a:r>
            <a:r>
              <a:rPr lang="hu-HU" dirty="0"/>
              <a:t>ÚJ KIHÍVÁSOK – MEGOLDÁSOK AZ AKTUÁLIS PROBLÉMÁKRA</a:t>
            </a:r>
            <a:r>
              <a:rPr lang="en-US" dirty="0"/>
              <a:t>"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1C4BF9-0712-B24C-9B29-1A941E1871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hu-HU" sz="2400" dirty="0"/>
              <a:t>SZIMPÓZIUM</a:t>
            </a:r>
            <a:endParaRPr lang="en-GB" sz="2400" dirty="0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2E5A90FD-0811-4EA7-84DD-E2CF13A21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311" y="3614350"/>
            <a:ext cx="3957078" cy="2026795"/>
          </a:xfrm>
          <a:prstGeom prst="rect">
            <a:avLst/>
          </a:prstGeom>
        </p:spPr>
      </p:pic>
      <p:pic>
        <p:nvPicPr>
          <p:cNvPr id="1026" name="Picture 2" descr="Tolnagro – Állatgyógyszer, Állatgyógyászat">
            <a:extLst>
              <a:ext uri="{FF2B5EF4-FFF2-40B4-BE49-F238E27FC236}">
                <a16:creationId xmlns:a16="http://schemas.microsoft.com/office/drawing/2014/main" id="{EC3003C1-467F-79E3-5739-51A6D9DEA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32" y="132448"/>
            <a:ext cx="2167481" cy="79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ur distributors - BioPoint">
            <a:extLst>
              <a:ext uri="{FF2B5EF4-FFF2-40B4-BE49-F238E27FC236}">
                <a16:creationId xmlns:a16="http://schemas.microsoft.com/office/drawing/2014/main" id="{E23686AC-8B13-6902-61A9-1D82EC900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199" y="0"/>
            <a:ext cx="1389402" cy="138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44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2F06A708-C428-8443-AB48-F60A95FF7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1956391"/>
            <a:ext cx="5634077" cy="4467523"/>
          </a:xfrm>
        </p:spPr>
        <p:txBody>
          <a:bodyPr rtlCol="0" anchor="t">
            <a:normAutofit/>
          </a:bodyPr>
          <a:lstStyle/>
          <a:p>
            <a:pPr marL="0" indent="0" rtl="0">
              <a:buNone/>
            </a:pPr>
            <a:r>
              <a:rPr lang="en-GB" sz="2400" dirty="0" err="1"/>
              <a:t>Létezik</a:t>
            </a:r>
            <a:r>
              <a:rPr lang="en-GB" sz="2400" dirty="0"/>
              <a:t> </a:t>
            </a:r>
            <a:r>
              <a:rPr lang="en-GB" sz="2400" dirty="0" err="1"/>
              <a:t>egy</a:t>
            </a:r>
            <a:r>
              <a:rPr lang="en-GB" sz="2400" dirty="0"/>
              <a:t> </a:t>
            </a:r>
            <a:r>
              <a:rPr lang="en-GB" sz="2400" dirty="0" err="1"/>
              <a:t>egyensúly</a:t>
            </a:r>
            <a:r>
              <a:rPr lang="en-GB" sz="2400" dirty="0"/>
              <a:t> a </a:t>
            </a:r>
            <a:r>
              <a:rPr lang="en-GB" sz="2400" dirty="0" err="1"/>
              <a:t>gazdaszervezet</a:t>
            </a:r>
            <a:r>
              <a:rPr lang="en-GB" sz="2400" dirty="0"/>
              <a:t> </a:t>
            </a:r>
            <a:r>
              <a:rPr lang="en-GB" sz="2400" dirty="0" err="1"/>
              <a:t>és</a:t>
            </a:r>
            <a:r>
              <a:rPr lang="en-GB" sz="2400" dirty="0"/>
              <a:t> </a:t>
            </a:r>
            <a:r>
              <a:rPr lang="en-GB" sz="2400" dirty="0" err="1"/>
              <a:t>ez</a:t>
            </a:r>
            <a:r>
              <a:rPr lang="en-GB" sz="2400" dirty="0"/>
              <a:t> a </a:t>
            </a:r>
            <a:r>
              <a:rPr lang="en-GB" sz="2400" dirty="0" err="1"/>
              <a:t>mikrobióta</a:t>
            </a:r>
            <a:r>
              <a:rPr lang="en-GB" sz="2400" dirty="0"/>
              <a:t> </a:t>
            </a:r>
            <a:r>
              <a:rPr lang="en-GB" sz="2400" dirty="0" err="1"/>
              <a:t>között</a:t>
            </a:r>
            <a:r>
              <a:rPr lang="en-GB" sz="2400" dirty="0"/>
              <a:t>, </a:t>
            </a:r>
            <a:r>
              <a:rPr lang="en-GB" sz="2400" dirty="0" err="1"/>
              <a:t>amely</a:t>
            </a:r>
            <a:r>
              <a:rPr lang="en-GB" sz="2400" dirty="0"/>
              <a:t> </a:t>
            </a:r>
            <a:r>
              <a:rPr lang="en-GB" sz="2400" dirty="0" err="1"/>
              <a:t>lehet</a:t>
            </a:r>
            <a:r>
              <a:rPr lang="en-GB" sz="2400" dirty="0"/>
              <a:t> </a:t>
            </a:r>
            <a:r>
              <a:rPr lang="en-GB" sz="2400" dirty="0" err="1"/>
              <a:t>hasznos</a:t>
            </a:r>
            <a:r>
              <a:rPr lang="en-GB" sz="2400" dirty="0"/>
              <a:t>, </a:t>
            </a:r>
            <a:r>
              <a:rPr lang="en-GB" sz="2400" dirty="0" err="1"/>
              <a:t>semleges</a:t>
            </a:r>
            <a:r>
              <a:rPr lang="en-GB" sz="2400" dirty="0"/>
              <a:t> </a:t>
            </a:r>
            <a:r>
              <a:rPr lang="en-GB" sz="2400" dirty="0" err="1"/>
              <a:t>vagy</a:t>
            </a:r>
            <a:r>
              <a:rPr lang="en-GB" sz="2400" dirty="0"/>
              <a:t> </a:t>
            </a:r>
            <a:r>
              <a:rPr lang="en-GB" sz="2400" dirty="0" err="1"/>
              <a:t>káros</a:t>
            </a:r>
            <a:r>
              <a:rPr lang="en-GB" sz="2400" dirty="0"/>
              <a:t> a </a:t>
            </a:r>
            <a:r>
              <a:rPr lang="en-GB" sz="2400" dirty="0" err="1"/>
              <a:t>gazdaszervezet</a:t>
            </a:r>
            <a:r>
              <a:rPr lang="en-GB" sz="2400" dirty="0"/>
              <a:t> </a:t>
            </a:r>
            <a:r>
              <a:rPr lang="en-GB" sz="2400" dirty="0" err="1"/>
              <a:t>számára</a:t>
            </a:r>
            <a:r>
              <a:rPr lang="en-GB" sz="2400" dirty="0"/>
              <a:t>.</a:t>
            </a:r>
            <a:endParaRPr lang="hu-HU" sz="2400" dirty="0"/>
          </a:p>
          <a:p>
            <a:pPr marL="0" indent="0" rtl="0">
              <a:buNone/>
            </a:pPr>
            <a:r>
              <a:rPr lang="en-GB" sz="2400" dirty="0" err="1"/>
              <a:t>Ez</a:t>
            </a:r>
            <a:r>
              <a:rPr lang="en-GB" sz="2400" dirty="0"/>
              <a:t> </a:t>
            </a:r>
            <a:r>
              <a:rPr lang="en-GB" sz="2400" dirty="0" err="1"/>
              <a:t>nyilvánvaló</a:t>
            </a:r>
            <a:r>
              <a:rPr lang="en-GB" sz="2400" dirty="0"/>
              <a:t> </a:t>
            </a:r>
            <a:r>
              <a:rPr lang="en-GB" sz="2400" dirty="0" err="1"/>
              <a:t>azokban</a:t>
            </a:r>
            <a:r>
              <a:rPr lang="en-GB" sz="2400" dirty="0"/>
              <a:t> </a:t>
            </a:r>
            <a:r>
              <a:rPr lang="en-GB" sz="2400" dirty="0" err="1"/>
              <a:t>az</a:t>
            </a:r>
            <a:r>
              <a:rPr lang="en-GB" sz="2400" dirty="0"/>
              <a:t> </a:t>
            </a:r>
            <a:r>
              <a:rPr lang="en-GB" sz="2400" dirty="0" err="1"/>
              <a:t>esetekben</a:t>
            </a:r>
            <a:r>
              <a:rPr lang="en-GB" sz="2400" dirty="0"/>
              <a:t>, </a:t>
            </a:r>
            <a:r>
              <a:rPr lang="en-GB" sz="2400" dirty="0" err="1"/>
              <a:t>amikor</a:t>
            </a:r>
            <a:r>
              <a:rPr lang="en-GB" sz="2400" dirty="0"/>
              <a:t> a </a:t>
            </a:r>
            <a:r>
              <a:rPr lang="en-GB" sz="2400" dirty="0" err="1"/>
              <a:t>bélhám</a:t>
            </a:r>
            <a:r>
              <a:rPr lang="en-GB" sz="2400" dirty="0"/>
              <a:t> </a:t>
            </a:r>
            <a:r>
              <a:rPr lang="en-GB" sz="2400" dirty="0" err="1"/>
              <a:t>károsodik</a:t>
            </a:r>
            <a:r>
              <a:rPr lang="en-GB" sz="2400" dirty="0"/>
              <a:t>, </a:t>
            </a:r>
            <a:r>
              <a:rPr lang="en-GB" sz="2400" dirty="0" err="1"/>
              <a:t>ahol</a:t>
            </a:r>
            <a:r>
              <a:rPr lang="en-GB" sz="2400" dirty="0"/>
              <a:t> a </a:t>
            </a:r>
            <a:r>
              <a:rPr lang="en-GB" sz="2400" dirty="0" err="1"/>
              <a:t>rezidens</a:t>
            </a:r>
            <a:r>
              <a:rPr lang="en-GB" sz="2400" dirty="0"/>
              <a:t> </a:t>
            </a:r>
            <a:r>
              <a:rPr lang="en-GB" sz="2400" dirty="0" err="1"/>
              <a:t>baktériumok</a:t>
            </a:r>
            <a:r>
              <a:rPr lang="en-GB" sz="2400" dirty="0"/>
              <a:t> </a:t>
            </a:r>
            <a:r>
              <a:rPr lang="en-GB" sz="2400" dirty="0" err="1"/>
              <a:t>opportunista</a:t>
            </a:r>
            <a:r>
              <a:rPr lang="en-GB" sz="2400" dirty="0"/>
              <a:t> </a:t>
            </a:r>
            <a:r>
              <a:rPr lang="en-GB" sz="2400" dirty="0" err="1"/>
              <a:t>inváziója</a:t>
            </a:r>
            <a:r>
              <a:rPr lang="en-GB" sz="2400" dirty="0"/>
              <a:t> a </a:t>
            </a:r>
            <a:r>
              <a:rPr lang="en-GB" sz="2400" dirty="0" err="1"/>
              <a:t>gazdaszövetbe</a:t>
            </a:r>
            <a:r>
              <a:rPr lang="en-GB" sz="2400" dirty="0"/>
              <a:t> </a:t>
            </a:r>
            <a:r>
              <a:rPr lang="en-GB" sz="2400" dirty="0" err="1"/>
              <a:t>gyulladást</a:t>
            </a:r>
            <a:r>
              <a:rPr lang="en-GB" sz="2400" dirty="0"/>
              <a:t> </a:t>
            </a:r>
            <a:r>
              <a:rPr lang="en-GB" sz="2400" dirty="0" err="1"/>
              <a:t>és</a:t>
            </a:r>
            <a:r>
              <a:rPr lang="en-GB" sz="2400" dirty="0"/>
              <a:t> </a:t>
            </a:r>
            <a:r>
              <a:rPr lang="en-GB" sz="2400" dirty="0" err="1"/>
              <a:t>szepszist</a:t>
            </a:r>
            <a:r>
              <a:rPr lang="en-GB" sz="2400" dirty="0"/>
              <a:t> </a:t>
            </a:r>
            <a:r>
              <a:rPr lang="en-GB" sz="2400" dirty="0" err="1"/>
              <a:t>okozhat</a:t>
            </a:r>
            <a:r>
              <a:rPr lang="en-GB" sz="2400" dirty="0"/>
              <a:t>. </a:t>
            </a:r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09B206E8-59BD-1B4C-8912-9A0443F9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</p:spPr>
        <p:txBody>
          <a:bodyPr rtlCol="0" anchor="t">
            <a:normAutofit/>
          </a:bodyPr>
          <a:lstStyle/>
          <a:p>
            <a:pPr algn="ctr" rtl="0"/>
            <a:r>
              <a:rPr lang="en-GB" dirty="0"/>
              <a:t>A BÉLRENDSZER INTEGRITÁSA</a:t>
            </a:r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6B629A3F-4DB8-42E7-8732-B25CD96C8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0" r="16424"/>
          <a:stretch/>
        </p:blipFill>
        <p:spPr>
          <a:xfrm>
            <a:off x="581192" y="121715"/>
            <a:ext cx="1245704" cy="9505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D4E164F-8B3F-47F9-8FF4-D713ABBE968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9" t="11341" r="16930" b="14973"/>
          <a:stretch/>
        </p:blipFill>
        <p:spPr bwMode="auto">
          <a:xfrm>
            <a:off x="11113477" y="39415"/>
            <a:ext cx="1078523" cy="111413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4DFB00D0-EB09-8229-9916-4BD9B0908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2590" y="1956391"/>
            <a:ext cx="5314123" cy="4467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A </a:t>
            </a:r>
            <a:r>
              <a:rPr lang="en-GB" sz="2400" dirty="0" err="1"/>
              <a:t>bél</a:t>
            </a:r>
            <a:r>
              <a:rPr lang="en-GB" sz="2400" dirty="0"/>
              <a:t> </a:t>
            </a:r>
            <a:r>
              <a:rPr lang="en-GB" sz="2400" dirty="0" err="1"/>
              <a:t>egyik</a:t>
            </a:r>
            <a:r>
              <a:rPr lang="en-GB" sz="2400" dirty="0"/>
              <a:t> </a:t>
            </a:r>
            <a:r>
              <a:rPr lang="en-GB" sz="2400" dirty="0" err="1"/>
              <a:t>fő</a:t>
            </a:r>
            <a:r>
              <a:rPr lang="en-GB" sz="2400" dirty="0"/>
              <a:t> </a:t>
            </a:r>
            <a:r>
              <a:rPr lang="en-GB" sz="2400" dirty="0" err="1"/>
              <a:t>jellemzője</a:t>
            </a:r>
            <a:r>
              <a:rPr lang="en-GB" sz="2400" dirty="0"/>
              <a:t>, </a:t>
            </a:r>
            <a:r>
              <a:rPr lang="en-GB" sz="2400" dirty="0" err="1"/>
              <a:t>hogy</a:t>
            </a:r>
            <a:r>
              <a:rPr lang="en-GB" sz="2400" dirty="0"/>
              <a:t> </a:t>
            </a:r>
            <a:r>
              <a:rPr lang="en-GB" sz="2400" dirty="0" err="1"/>
              <a:t>kellően</a:t>
            </a:r>
            <a:r>
              <a:rPr lang="en-GB" sz="2400" dirty="0"/>
              <a:t> </a:t>
            </a:r>
            <a:r>
              <a:rPr lang="en-GB" sz="2400" dirty="0" err="1"/>
              <a:t>áteresztőnek</a:t>
            </a:r>
            <a:r>
              <a:rPr lang="en-GB" sz="2400" dirty="0"/>
              <a:t> </a:t>
            </a:r>
            <a:r>
              <a:rPr lang="en-GB" sz="2400" dirty="0" err="1"/>
              <a:t>kell</a:t>
            </a:r>
            <a:r>
              <a:rPr lang="en-GB" sz="2400" dirty="0"/>
              <a:t> </a:t>
            </a:r>
            <a:r>
              <a:rPr lang="en-GB" sz="2400" dirty="0" err="1"/>
              <a:t>lennie</a:t>
            </a:r>
            <a:r>
              <a:rPr lang="en-GB" sz="2400" dirty="0"/>
              <a:t> a </a:t>
            </a:r>
            <a:r>
              <a:rPr lang="en-GB" sz="2400" dirty="0" err="1"/>
              <a:t>tápanyagok</a:t>
            </a:r>
            <a:r>
              <a:rPr lang="en-GB" sz="2400" dirty="0"/>
              <a:t> </a:t>
            </a:r>
            <a:r>
              <a:rPr lang="en-GB" sz="2400" dirty="0" err="1"/>
              <a:t>hatékony</a:t>
            </a:r>
            <a:r>
              <a:rPr lang="en-GB" sz="2400" dirty="0"/>
              <a:t> </a:t>
            </a:r>
            <a:r>
              <a:rPr lang="en-GB" sz="2400" dirty="0" err="1"/>
              <a:t>felszívódásának</a:t>
            </a:r>
            <a:r>
              <a:rPr lang="en-GB" sz="2400" dirty="0"/>
              <a:t> </a:t>
            </a:r>
            <a:r>
              <a:rPr lang="en-GB" sz="2400" dirty="0" err="1"/>
              <a:t>támogatásához</a:t>
            </a:r>
            <a:r>
              <a:rPr lang="en-GB" sz="2400" dirty="0"/>
              <a:t>, </a:t>
            </a:r>
            <a:r>
              <a:rPr lang="en-GB" sz="2400" dirty="0" err="1"/>
              <a:t>el</a:t>
            </a:r>
            <a:r>
              <a:rPr lang="en-GB" sz="2400" dirty="0"/>
              <a:t> </a:t>
            </a:r>
            <a:r>
              <a:rPr lang="en-GB" sz="2400" dirty="0" err="1"/>
              <a:t>kell</a:t>
            </a:r>
            <a:r>
              <a:rPr lang="en-GB" sz="2400" dirty="0"/>
              <a:t> </a:t>
            </a:r>
            <a:r>
              <a:rPr lang="en-GB" sz="2400" dirty="0" err="1"/>
              <a:t>kerülnie</a:t>
            </a:r>
            <a:r>
              <a:rPr lang="en-GB" sz="2400" dirty="0"/>
              <a:t> a </a:t>
            </a:r>
            <a:r>
              <a:rPr lang="en-GB" sz="2400" dirty="0" err="1"/>
              <a:t>táplálékkal</a:t>
            </a:r>
            <a:r>
              <a:rPr lang="en-GB" sz="2400" dirty="0"/>
              <a:t> </a:t>
            </a:r>
            <a:r>
              <a:rPr lang="en-GB" sz="2400" dirty="0" err="1"/>
              <a:t>bevitt</a:t>
            </a:r>
            <a:r>
              <a:rPr lang="en-GB" sz="2400" dirty="0"/>
              <a:t> </a:t>
            </a:r>
            <a:r>
              <a:rPr lang="en-GB" sz="2400" dirty="0" err="1"/>
              <a:t>fehérjékre</a:t>
            </a:r>
            <a:r>
              <a:rPr lang="en-GB" sz="2400" dirty="0"/>
              <a:t> </a:t>
            </a:r>
            <a:r>
              <a:rPr lang="en-GB" sz="2400" dirty="0" err="1"/>
              <a:t>adott</a:t>
            </a:r>
            <a:r>
              <a:rPr lang="en-GB" sz="2400" dirty="0"/>
              <a:t> </a:t>
            </a:r>
            <a:r>
              <a:rPr lang="en-GB" sz="2400" dirty="0" err="1"/>
              <a:t>potenciálisan</a:t>
            </a:r>
            <a:r>
              <a:rPr lang="en-GB" sz="2400" dirty="0"/>
              <a:t> </a:t>
            </a:r>
            <a:r>
              <a:rPr lang="en-GB" sz="2400" dirty="0" err="1"/>
              <a:t>káros</a:t>
            </a:r>
            <a:r>
              <a:rPr lang="en-GB" sz="2400" dirty="0"/>
              <a:t> </a:t>
            </a:r>
            <a:r>
              <a:rPr lang="en-GB" sz="2400" dirty="0" err="1"/>
              <a:t>immunválaszokat</a:t>
            </a:r>
            <a:r>
              <a:rPr lang="en-GB" sz="2400" dirty="0"/>
              <a:t>.</a:t>
            </a:r>
          </a:p>
        </p:txBody>
      </p:sp>
      <p:pic>
        <p:nvPicPr>
          <p:cNvPr id="12290" name="Picture 2" descr="ilustraciones, imágenes clip art, dibujos animados e iconos de stock de cerdo básica órganos internos y cortes de gráficos vectoriales - tracto digestivo cerdos">
            <a:extLst>
              <a:ext uri="{FF2B5EF4-FFF2-40B4-BE49-F238E27FC236}">
                <a16:creationId xmlns:a16="http://schemas.microsoft.com/office/drawing/2014/main" id="{3A769536-185A-ED04-A446-72B4A036A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416" y="4379769"/>
            <a:ext cx="2263487" cy="226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746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2F06A708-C428-8443-AB48-F60A95FF7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2" y="2022753"/>
            <a:ext cx="6071398" cy="4099851"/>
          </a:xfrm>
        </p:spPr>
        <p:txBody>
          <a:bodyPr rtlCol="0" anchor="t">
            <a:normAutofit/>
          </a:bodyPr>
          <a:lstStyle/>
          <a:p>
            <a:pPr marL="0" indent="0" rtl="0">
              <a:buNone/>
            </a:pPr>
            <a:r>
              <a:rPr lang="en-US" sz="2000" dirty="0" err="1"/>
              <a:t>Víz</a:t>
            </a:r>
            <a:r>
              <a:rPr lang="en-US" sz="2000" dirty="0"/>
              <a:t>: </a:t>
            </a:r>
            <a:r>
              <a:rPr lang="en-US" sz="2000" dirty="0" err="1"/>
              <a:t>ez</a:t>
            </a:r>
            <a:r>
              <a:rPr lang="en-US" sz="2000" dirty="0"/>
              <a:t> a </a:t>
            </a:r>
            <a:r>
              <a:rPr lang="en-US" sz="2000" dirty="0" err="1"/>
              <a:t>legfontosabb</a:t>
            </a:r>
            <a:r>
              <a:rPr lang="en-US" sz="2000" dirty="0"/>
              <a:t> </a:t>
            </a:r>
            <a:r>
              <a:rPr lang="en-US" sz="2000" dirty="0" err="1"/>
              <a:t>tápanyag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állatok</a:t>
            </a:r>
            <a:r>
              <a:rPr lang="en-US" sz="2000" dirty="0"/>
              <a:t> </a:t>
            </a:r>
            <a:r>
              <a:rPr lang="en-US" sz="2000" dirty="0" err="1"/>
              <a:t>számára</a:t>
            </a:r>
            <a:r>
              <a:rPr lang="en-US" sz="2000" dirty="0"/>
              <a:t>.</a:t>
            </a:r>
            <a:endParaRPr lang="hu-HU" sz="2000" dirty="0"/>
          </a:p>
          <a:p>
            <a:pPr marL="0" indent="0" rtl="0">
              <a:buNone/>
            </a:pPr>
            <a:r>
              <a:rPr lang="en-US" sz="2000" dirty="0"/>
              <a:t> </a:t>
            </a:r>
            <a:r>
              <a:rPr lang="hu-HU" sz="2000" dirty="0"/>
              <a:t>Minden fajban és korban</a:t>
            </a:r>
            <a:endParaRPr lang="en-US" sz="2000" dirty="0"/>
          </a:p>
          <a:p>
            <a:pPr marL="0" indent="0" rtl="0">
              <a:buNone/>
            </a:pPr>
            <a:r>
              <a:rPr lang="en-US" sz="2000" dirty="0"/>
              <a:t> A </a:t>
            </a:r>
            <a:r>
              <a:rPr lang="en-US" sz="2000" dirty="0" err="1"/>
              <a:t>vízfelvétel</a:t>
            </a:r>
            <a:r>
              <a:rPr lang="en-US" sz="2000" dirty="0"/>
              <a:t> </a:t>
            </a:r>
            <a:r>
              <a:rPr lang="en-US" sz="2000" dirty="0" err="1"/>
              <a:t>nagyobb</a:t>
            </a:r>
            <a:r>
              <a:rPr lang="en-US" sz="2000" dirty="0"/>
              <a:t>, mint a </a:t>
            </a:r>
            <a:r>
              <a:rPr lang="en-US" sz="2000" dirty="0" err="1"/>
              <a:t>takarmányfelvétel</a:t>
            </a:r>
            <a:endParaRPr lang="en-US" sz="2000" dirty="0"/>
          </a:p>
          <a:p>
            <a:pPr marL="0" indent="0" rtl="0">
              <a:buNone/>
            </a:pPr>
            <a:r>
              <a:rPr lang="en-US" sz="2000" dirty="0" err="1"/>
              <a:t>Baromfi</a:t>
            </a:r>
            <a:r>
              <a:rPr lang="en-US" sz="2000" dirty="0"/>
              <a:t>: 2-szer </a:t>
            </a:r>
            <a:r>
              <a:rPr lang="en-US" sz="2000" dirty="0" err="1"/>
              <a:t>több</a:t>
            </a:r>
            <a:endParaRPr lang="hu-HU" sz="2000" dirty="0"/>
          </a:p>
          <a:p>
            <a:pPr marL="0" indent="0" rtl="0">
              <a:buNone/>
            </a:pPr>
            <a:r>
              <a:rPr lang="en-US" sz="2000" dirty="0" err="1"/>
              <a:t>Sertések</a:t>
            </a:r>
            <a:r>
              <a:rPr lang="en-US" sz="2000" dirty="0"/>
              <a:t>: 3-szoros </a:t>
            </a:r>
            <a:r>
              <a:rPr lang="en-US" sz="2000" dirty="0" err="1"/>
              <a:t>vagy</a:t>
            </a:r>
            <a:r>
              <a:rPr lang="en-US" sz="2000" dirty="0"/>
              <a:t> </a:t>
            </a:r>
            <a:r>
              <a:rPr lang="en-US" sz="2000" dirty="0" err="1"/>
              <a:t>még</a:t>
            </a:r>
            <a:r>
              <a:rPr lang="en-US" sz="2000" dirty="0"/>
              <a:t> </a:t>
            </a:r>
            <a:r>
              <a:rPr lang="en-US" sz="2000" dirty="0" err="1"/>
              <a:t>több</a:t>
            </a:r>
            <a:r>
              <a:rPr lang="en-US" sz="2000" dirty="0"/>
              <a:t>!</a:t>
            </a:r>
            <a:endParaRPr lang="hu-HU" sz="2000" dirty="0"/>
          </a:p>
          <a:p>
            <a:pPr marL="0" indent="0" rtl="0">
              <a:buNone/>
            </a:pPr>
            <a:r>
              <a:rPr lang="en-US" sz="2000" dirty="0" err="1"/>
              <a:t>Ez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arány</a:t>
            </a:r>
            <a:r>
              <a:rPr lang="en-US" sz="2000" dirty="0"/>
              <a:t> </a:t>
            </a:r>
            <a:r>
              <a:rPr lang="en-US" sz="2000" dirty="0" err="1"/>
              <a:t>változhat</a:t>
            </a:r>
            <a:r>
              <a:rPr lang="en-US" sz="2000" dirty="0"/>
              <a:t> </a:t>
            </a:r>
            <a:r>
              <a:rPr lang="en-US" sz="2000" dirty="0" err="1"/>
              <a:t>más</a:t>
            </a:r>
            <a:r>
              <a:rPr lang="en-US" sz="2000" dirty="0"/>
              <a:t> </a:t>
            </a:r>
            <a:r>
              <a:rPr lang="en-US" sz="2000" dirty="0" err="1"/>
              <a:t>tényezők</a:t>
            </a:r>
            <a:r>
              <a:rPr lang="hu-HU" sz="2000" dirty="0"/>
              <a:t> hatására</a:t>
            </a:r>
            <a:r>
              <a:rPr lang="en-US" sz="2000" dirty="0"/>
              <a:t>, mint </a:t>
            </a:r>
            <a:r>
              <a:rPr lang="en-US" sz="2000" dirty="0" err="1"/>
              <a:t>például</a:t>
            </a:r>
            <a:r>
              <a:rPr lang="en-US" sz="2000" dirty="0"/>
              <a:t> a </a:t>
            </a:r>
            <a:r>
              <a:rPr lang="en-US" sz="2000" dirty="0" err="1"/>
              <a:t>hőmérséklet</a:t>
            </a:r>
            <a:endParaRPr lang="en-GB" sz="2000" dirty="0"/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09B206E8-59BD-1B4C-8912-9A0443F9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</p:spPr>
        <p:txBody>
          <a:bodyPr rtlCol="0" anchor="t">
            <a:normAutofit/>
          </a:bodyPr>
          <a:lstStyle/>
          <a:p>
            <a:pPr algn="ctr" rtl="0"/>
            <a:r>
              <a:rPr lang="hu-HU" dirty="0"/>
              <a:t>VÍZMINŐSÉG</a:t>
            </a:r>
            <a:endParaRPr lang="en-GB" dirty="0"/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6B629A3F-4DB8-42E7-8732-B25CD96C8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0" r="16424"/>
          <a:stretch/>
        </p:blipFill>
        <p:spPr>
          <a:xfrm>
            <a:off x="581192" y="121715"/>
            <a:ext cx="1245704" cy="9505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D4E164F-8B3F-47F9-8FF4-D713ABBE968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9" t="11341" r="16930" b="14973"/>
          <a:stretch/>
        </p:blipFill>
        <p:spPr bwMode="auto">
          <a:xfrm>
            <a:off x="11113477" y="39415"/>
            <a:ext cx="1078523" cy="111413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266" name="Picture 2" descr="BEBEDERO PARA PAVOS DINDI | PROultry.com, avicultura para profesionales">
            <a:extLst>
              <a:ext uri="{FF2B5EF4-FFF2-40B4-BE49-F238E27FC236}">
                <a16:creationId xmlns:a16="http://schemas.microsoft.com/office/drawing/2014/main" id="{F4CA0B1B-55ED-4588-B804-1A4C373FD26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82" y="1924912"/>
            <a:ext cx="3478556" cy="2608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tres cerditos - cerdo bebiendo fotografías e imágenes de stock">
            <a:extLst>
              <a:ext uri="{FF2B5EF4-FFF2-40B4-BE49-F238E27FC236}">
                <a16:creationId xmlns:a16="http://schemas.microsoft.com/office/drawing/2014/main" id="{A1482607-8C36-043F-00CE-C6683D1AB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674" y="4614021"/>
            <a:ext cx="3133535" cy="208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309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09B206E8-59BD-1B4C-8912-9A0443F96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t">
            <a:normAutofit/>
          </a:bodyPr>
          <a:lstStyle/>
          <a:p>
            <a:pPr algn="ctr" rtl="0"/>
            <a:r>
              <a:rPr lang="hu-HU" dirty="0"/>
              <a:t>VÍZFELVÉTEL</a:t>
            </a:r>
            <a:endParaRPr lang="en-GB" dirty="0"/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6B629A3F-4DB8-42E7-8732-B25CD96C8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0" r="16424"/>
          <a:stretch/>
        </p:blipFill>
        <p:spPr>
          <a:xfrm>
            <a:off x="581192" y="121715"/>
            <a:ext cx="1245704" cy="9505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D4E164F-8B3F-47F9-8FF4-D713ABBE968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9" t="11341" r="16930" b="14973"/>
          <a:stretch/>
        </p:blipFill>
        <p:spPr bwMode="auto">
          <a:xfrm>
            <a:off x="11113477" y="39415"/>
            <a:ext cx="1078523" cy="111413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AADE4CB3-FA17-4393-AEE1-B33BBBDA7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816" y="1650130"/>
            <a:ext cx="4015409" cy="485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Factores que afectan el consumo de agua en lechones - Resumen - Engormix">
            <a:extLst>
              <a:ext uri="{FF2B5EF4-FFF2-40B4-BE49-F238E27FC236}">
                <a16:creationId xmlns:a16="http://schemas.microsoft.com/office/drawing/2014/main" id="{D2C4977A-F779-9E0D-0018-9ADA96F0B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27" y="2845209"/>
            <a:ext cx="4517625" cy="182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661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09B206E8-59BD-1B4C-8912-9A0443F96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t">
            <a:normAutofit/>
          </a:bodyPr>
          <a:lstStyle/>
          <a:p>
            <a:pPr algn="ctr" rtl="0"/>
            <a:r>
              <a:rPr lang="hu-HU" dirty="0"/>
              <a:t>SAVANYÍTÓK</a:t>
            </a:r>
            <a:endParaRPr lang="en-GB" dirty="0"/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6B629A3F-4DB8-42E7-8732-B25CD96C8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0" r="16424"/>
          <a:stretch/>
        </p:blipFill>
        <p:spPr>
          <a:xfrm>
            <a:off x="581192" y="121715"/>
            <a:ext cx="1245704" cy="9505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D4E164F-8B3F-47F9-8FF4-D713ABBE968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9" t="11341" r="16930" b="14973"/>
          <a:stretch/>
        </p:blipFill>
        <p:spPr bwMode="auto">
          <a:xfrm>
            <a:off x="11113477" y="39415"/>
            <a:ext cx="1078523" cy="111413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615836D-A020-49DC-A37F-310839D21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8887" y="1816291"/>
            <a:ext cx="5395539" cy="1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 </a:t>
            </a:r>
            <a:r>
              <a:rPr lang="en-US" sz="2400" dirty="0" err="1"/>
              <a:t>szerves</a:t>
            </a:r>
            <a:r>
              <a:rPr lang="en-US" sz="2400" dirty="0"/>
              <a:t> </a:t>
            </a:r>
            <a:r>
              <a:rPr lang="en-US" sz="2400" dirty="0" err="1"/>
              <a:t>savak</a:t>
            </a:r>
            <a:r>
              <a:rPr lang="en-US" sz="2400" dirty="0"/>
              <a:t> </a:t>
            </a:r>
            <a:r>
              <a:rPr lang="en-US" sz="2400" dirty="0" err="1"/>
              <a:t>megfelelő</a:t>
            </a:r>
            <a:r>
              <a:rPr lang="en-US" sz="2400" dirty="0"/>
              <a:t> </a:t>
            </a:r>
            <a:r>
              <a:rPr lang="en-US" sz="2400" dirty="0" err="1"/>
              <a:t>kombinációja</a:t>
            </a:r>
            <a:r>
              <a:rPr lang="en-US" sz="2400" dirty="0"/>
              <a:t> </a:t>
            </a:r>
            <a:r>
              <a:rPr lang="en-US" sz="2400" dirty="0" err="1"/>
              <a:t>garantálja</a:t>
            </a:r>
            <a:r>
              <a:rPr lang="en-US" sz="2400" dirty="0"/>
              <a:t> a </a:t>
            </a:r>
            <a:r>
              <a:rPr lang="hu-HU" sz="2400" dirty="0"/>
              <a:t>megfelelő hatást</a:t>
            </a:r>
            <a:r>
              <a:rPr lang="en-US" sz="2400" dirty="0"/>
              <a:t> a </a:t>
            </a:r>
            <a:r>
              <a:rPr lang="en-US" sz="2400" dirty="0" err="1"/>
              <a:t>madarak</a:t>
            </a:r>
            <a:r>
              <a:rPr lang="en-US" sz="2400" dirty="0"/>
              <a:t> </a:t>
            </a:r>
            <a:r>
              <a:rPr lang="en-US" sz="2400" dirty="0" err="1"/>
              <a:t>emésztőrendszerében</a:t>
            </a:r>
            <a:r>
              <a:rPr lang="en-US" sz="2400" dirty="0"/>
              <a:t>, </a:t>
            </a:r>
            <a:r>
              <a:rPr lang="en-US" sz="2400" dirty="0" err="1"/>
              <a:t>mivel</a:t>
            </a:r>
            <a:r>
              <a:rPr lang="en-US" sz="2400" dirty="0"/>
              <a:t> </a:t>
            </a:r>
            <a:r>
              <a:rPr lang="en-US" sz="2400" dirty="0" err="1"/>
              <a:t>azok</a:t>
            </a:r>
            <a:r>
              <a:rPr lang="en-US" sz="2400" dirty="0"/>
              <a:t> a </a:t>
            </a:r>
            <a:r>
              <a:rPr lang="hu-HU" sz="2400" dirty="0"/>
              <a:t>p</a:t>
            </a:r>
            <a:r>
              <a:rPr lang="en-US" sz="2400" dirty="0"/>
              <a:t>H </a:t>
            </a:r>
            <a:r>
              <a:rPr lang="en-US" sz="2400" dirty="0" err="1"/>
              <a:t>különböző</a:t>
            </a:r>
            <a:r>
              <a:rPr lang="en-US" sz="2400" dirty="0"/>
              <a:t> </a:t>
            </a:r>
            <a:r>
              <a:rPr lang="en-US" sz="2400" dirty="0" err="1"/>
              <a:t>szintjein</a:t>
            </a:r>
            <a:r>
              <a:rPr lang="en-US" sz="2400" dirty="0"/>
              <a:t> </a:t>
            </a:r>
            <a:r>
              <a:rPr lang="en-US" sz="2400" dirty="0" err="1"/>
              <a:t>disszociálhatók</a:t>
            </a:r>
            <a:r>
              <a:rPr lang="en-US" sz="2400" dirty="0"/>
              <a:t>,</a:t>
            </a:r>
            <a:r>
              <a:rPr lang="hu-HU" sz="2400" dirty="0"/>
              <a:t>.</a:t>
            </a:r>
            <a:endParaRPr lang="en-GB" dirty="0"/>
          </a:p>
        </p:txBody>
      </p:sp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0FA96C5B-1BCA-453B-AB0C-D5A04B04B6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l="25869" t="16528" r="24194" b="33011"/>
          <a:stretch/>
        </p:blipFill>
        <p:spPr>
          <a:xfrm>
            <a:off x="688948" y="2105054"/>
            <a:ext cx="3966180" cy="2254386"/>
          </a:xfrm>
          <a:prstGeom prst="rect">
            <a:avLst/>
          </a:prstGeom>
        </p:spPr>
      </p:pic>
      <p:pic>
        <p:nvPicPr>
          <p:cNvPr id="15362" name="Picture 2" descr="Sistema digestivo del cerdo: anatomía y funciones - El Sitio Porcino">
            <a:extLst>
              <a:ext uri="{FF2B5EF4-FFF2-40B4-BE49-F238E27FC236}">
                <a16:creationId xmlns:a16="http://schemas.microsoft.com/office/drawing/2014/main" id="{6914029D-2E71-A252-D30D-167F7B5B7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528" y="3946290"/>
            <a:ext cx="4641272" cy="19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688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0572" y="788477"/>
            <a:ext cx="9636234" cy="740156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/>
              <a:t>4 lépés az antibiotikumok használatának csökkentésére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57680" y="1845734"/>
            <a:ext cx="7640320" cy="402336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hu-HU" sz="2800" dirty="0"/>
              <a:t>„</a:t>
            </a:r>
            <a:r>
              <a:rPr lang="es-ES" sz="2800" dirty="0"/>
              <a:t>Tiszta</a:t>
            </a:r>
            <a:r>
              <a:rPr lang="hu-HU" sz="2800" dirty="0"/>
              <a:t>”</a:t>
            </a:r>
            <a:r>
              <a:rPr lang="es-ES" sz="2800" dirty="0"/>
              <a:t> takarmány: baktériumok, gombák és mikotoxinok nélkül.</a:t>
            </a:r>
            <a:endParaRPr lang="hu-HU" sz="2800" dirty="0"/>
          </a:p>
          <a:p>
            <a:pPr marL="514350" indent="-514350">
              <a:buFont typeface="+mj-lt"/>
              <a:buAutoNum type="arabicPeriod"/>
            </a:pP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Tiszta VÍZ és a megfelelő pH-érték</a:t>
            </a:r>
            <a:endParaRPr lang="hu-HU" sz="3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sz="2800" dirty="0"/>
              <a:t>Adalékanyagok</a:t>
            </a:r>
            <a:endParaRPr lang="es-ES" sz="2800" dirty="0"/>
          </a:p>
          <a:p>
            <a:pPr marL="514350" indent="-514350">
              <a:buFont typeface="+mj-lt"/>
              <a:buAutoNum type="arabicPeriod"/>
            </a:pPr>
            <a:r>
              <a:rPr lang="hu-HU" sz="2800" dirty="0"/>
              <a:t>Készítmények</a:t>
            </a:r>
            <a:endParaRPr lang="es-ES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69F2942-7581-42C8-8386-F55EEE329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60" y="5358711"/>
            <a:ext cx="1513840" cy="77538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8D7CB04-BC46-4689-A7DD-D31B5ACCF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68" y="5063147"/>
            <a:ext cx="1069452" cy="1070946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7D826E53-2522-4BB1-B4E7-A57304E5C35E}"/>
              </a:ext>
            </a:extLst>
          </p:cNvPr>
          <p:cNvSpPr txBox="1">
            <a:spLocks/>
          </p:cNvSpPr>
          <p:nvPr/>
        </p:nvSpPr>
        <p:spPr>
          <a:xfrm>
            <a:off x="3205479" y="6441373"/>
            <a:ext cx="5781041" cy="455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www.andnutrition.com</a:t>
            </a:r>
            <a:endParaRPr lang="es-E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Marcador de contenido 7">
            <a:extLst>
              <a:ext uri="{FF2B5EF4-FFF2-40B4-BE49-F238E27FC236}">
                <a16:creationId xmlns:a16="http://schemas.microsoft.com/office/drawing/2014/main" id="{A58519CA-4520-45BF-BD41-8E036A7BD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880" y="1776756"/>
            <a:ext cx="2491852" cy="4357337"/>
          </a:xfrm>
          <a:prstGeom prst="rect">
            <a:avLst/>
          </a:prstGeom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0634E6A9-A8A6-43F6-9856-B5B537B3F0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0" r="18884"/>
          <a:stretch/>
        </p:blipFill>
        <p:spPr>
          <a:xfrm>
            <a:off x="4673600" y="4136092"/>
            <a:ext cx="2368884" cy="184137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8A508FF-7EB8-41DB-8744-23F2763944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250"/>
            <a:ext cx="1639966" cy="93886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86F44D4-DA01-4724-A611-5C6ADF33C5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8160" y="286603"/>
            <a:ext cx="1225402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81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err="1"/>
              <a:t>andCID</a:t>
            </a:r>
            <a:r>
              <a:rPr lang="es-ES" b="1" dirty="0"/>
              <a:t> WATER FLP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89760" y="1744134"/>
            <a:ext cx="8788400" cy="402336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 Magas </a:t>
            </a:r>
            <a:r>
              <a:rPr lang="en-US" sz="2800" dirty="0" err="1"/>
              <a:t>koncentrációjú</a:t>
            </a:r>
            <a:r>
              <a:rPr lang="en-US" sz="2800" dirty="0"/>
              <a:t> </a:t>
            </a:r>
            <a:r>
              <a:rPr lang="en-US" sz="2800" dirty="0" err="1"/>
              <a:t>savanyítószer</a:t>
            </a:r>
            <a:r>
              <a:rPr lang="en-US" sz="2800" dirty="0"/>
              <a:t> </a:t>
            </a:r>
            <a:r>
              <a:rPr lang="en-US" sz="2800" dirty="0" err="1"/>
              <a:t>állati</a:t>
            </a:r>
            <a:r>
              <a:rPr lang="en-US" sz="2800" dirty="0"/>
              <a:t> </a:t>
            </a:r>
            <a:r>
              <a:rPr lang="en-US" sz="2800" dirty="0" err="1"/>
              <a:t>ivóvízhez</a:t>
            </a:r>
            <a:r>
              <a:rPr lang="en-US" sz="2800" dirty="0"/>
              <a:t>.  </a:t>
            </a:r>
            <a:r>
              <a:rPr lang="en-US" sz="2800" dirty="0" err="1"/>
              <a:t>Használható</a:t>
            </a:r>
            <a:r>
              <a:rPr lang="en-US" sz="2800" dirty="0"/>
              <a:t> </a:t>
            </a:r>
            <a:r>
              <a:rPr lang="en-US" sz="2800" dirty="0" err="1"/>
              <a:t>sertéseknél</a:t>
            </a:r>
            <a:r>
              <a:rPr lang="en-US" sz="2800" dirty="0"/>
              <a:t> </a:t>
            </a:r>
            <a:r>
              <a:rPr lang="en-US" sz="2800" dirty="0" err="1"/>
              <a:t>és</a:t>
            </a:r>
            <a:r>
              <a:rPr lang="en-US" sz="2800" dirty="0"/>
              <a:t> </a:t>
            </a:r>
            <a:r>
              <a:rPr lang="en-US" sz="2800" dirty="0" err="1"/>
              <a:t>baromfiknál</a:t>
            </a:r>
            <a:r>
              <a:rPr lang="en-US" sz="2800" dirty="0"/>
              <a:t>.</a:t>
            </a:r>
          </a:p>
          <a:p>
            <a:r>
              <a:rPr lang="hu-HU" sz="3000" b="1" dirty="0"/>
              <a:t>CÉLOK</a:t>
            </a:r>
            <a:endParaRPr lang="en-US" sz="3000" b="1" dirty="0"/>
          </a:p>
          <a:p>
            <a:pPr marL="0" indent="0">
              <a:buNone/>
            </a:pPr>
            <a:r>
              <a:rPr lang="es-ES" sz="2800" dirty="0"/>
              <a:t>1. 	 Fokozott vízhigiéniai minőség</a:t>
            </a:r>
          </a:p>
          <a:p>
            <a:pPr marL="514350" indent="-514350">
              <a:buAutoNum type="arabicPeriod" startAt="2"/>
            </a:pPr>
            <a:r>
              <a:rPr lang="en-US" sz="2800" dirty="0"/>
              <a:t>A </a:t>
            </a:r>
            <a:r>
              <a:rPr lang="en-US" sz="2800" dirty="0" err="1"/>
              <a:t>gyomor</a:t>
            </a:r>
            <a:r>
              <a:rPr lang="en-US" sz="2800" dirty="0"/>
              <a:t> pH-</a:t>
            </a:r>
            <a:r>
              <a:rPr lang="en-US" sz="2800" dirty="0" err="1"/>
              <a:t>értékének</a:t>
            </a:r>
            <a:r>
              <a:rPr lang="en-US" sz="2800" dirty="0"/>
              <a:t> </a:t>
            </a:r>
            <a:r>
              <a:rPr lang="en-US" sz="2800" dirty="0" err="1"/>
              <a:t>gyors</a:t>
            </a:r>
            <a:r>
              <a:rPr lang="en-US" sz="2800" dirty="0"/>
              <a:t> </a:t>
            </a:r>
            <a:r>
              <a:rPr lang="en-US" sz="2800" dirty="0" err="1"/>
              <a:t>csökkentése</a:t>
            </a:r>
            <a:endParaRPr lang="hu-HU" sz="2800" dirty="0"/>
          </a:p>
          <a:p>
            <a:pPr marL="514350" indent="-514350">
              <a:buAutoNum type="arabicPeriod" startAt="2"/>
            </a:pPr>
            <a:r>
              <a:rPr lang="en-US" sz="2800" dirty="0"/>
              <a:t>Jobb </a:t>
            </a:r>
            <a:r>
              <a:rPr lang="en-US" sz="2800" dirty="0" err="1"/>
              <a:t>emészthetőség</a:t>
            </a:r>
            <a:r>
              <a:rPr lang="en-US" sz="2800" dirty="0"/>
              <a:t> (</a:t>
            </a:r>
            <a:r>
              <a:rPr lang="en-US" sz="2800" dirty="0" err="1"/>
              <a:t>az</a:t>
            </a:r>
            <a:r>
              <a:rPr lang="en-US" sz="2800" dirty="0"/>
              <a:t> </a:t>
            </a:r>
            <a:r>
              <a:rPr lang="en-US" sz="2800" dirty="0" err="1"/>
              <a:t>emésztőenzimek</a:t>
            </a:r>
            <a:r>
              <a:rPr lang="en-US" sz="2800" dirty="0"/>
              <a:t> </a:t>
            </a:r>
            <a:r>
              <a:rPr lang="en-US" sz="2800" dirty="0" err="1"/>
              <a:t>aktiválása</a:t>
            </a:r>
            <a:r>
              <a:rPr lang="en-US" sz="2800" dirty="0"/>
              <a:t>). </a:t>
            </a:r>
            <a:r>
              <a:rPr lang="en-US" sz="2800" dirty="0" err="1"/>
              <a:t>Kevesebb</a:t>
            </a:r>
            <a:r>
              <a:rPr lang="en-US" sz="2800" dirty="0"/>
              <a:t> </a:t>
            </a:r>
            <a:r>
              <a:rPr lang="en-US" sz="2800" dirty="0" err="1"/>
              <a:t>emészthetetlen</a:t>
            </a:r>
            <a:r>
              <a:rPr lang="en-US" sz="2800" dirty="0"/>
              <a:t> </a:t>
            </a:r>
            <a:r>
              <a:rPr lang="en-US" sz="2800" dirty="0" err="1"/>
              <a:t>rész</a:t>
            </a:r>
            <a:r>
              <a:rPr lang="en-US" sz="2800" dirty="0"/>
              <a:t> a </a:t>
            </a:r>
            <a:r>
              <a:rPr lang="en-US" sz="2800" dirty="0" err="1"/>
              <a:t>takarmányban</a:t>
            </a:r>
            <a:r>
              <a:rPr lang="en-US" sz="2800" dirty="0"/>
              <a:t>, </a:t>
            </a:r>
            <a:r>
              <a:rPr lang="hu-HU" sz="2800" dirty="0"/>
              <a:t>kevesebb mortalitást okozó</a:t>
            </a:r>
            <a:r>
              <a:rPr lang="en-US" sz="2800" dirty="0"/>
              <a:t> </a:t>
            </a:r>
            <a:r>
              <a:rPr lang="en-US" sz="2800" dirty="0" err="1"/>
              <a:t>hasmenés</a:t>
            </a:r>
            <a:r>
              <a:rPr lang="en-US" sz="2800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E291BA2-5104-4798-A8C6-37933B8C8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9" y="384256"/>
            <a:ext cx="1669913" cy="10179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101BF9E-E504-474C-A3D7-4D36186AD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68" y="5063147"/>
            <a:ext cx="1069452" cy="1070946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9B7D12A3-D120-4714-989E-93B1A67DF190}"/>
              </a:ext>
            </a:extLst>
          </p:cNvPr>
          <p:cNvSpPr txBox="1">
            <a:spLocks/>
          </p:cNvSpPr>
          <p:nvPr/>
        </p:nvSpPr>
        <p:spPr>
          <a:xfrm>
            <a:off x="3205479" y="6441373"/>
            <a:ext cx="5781041" cy="455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www.andnutrition.com</a:t>
            </a:r>
            <a:endParaRPr lang="es-E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19E10AE-E842-4D7A-9619-76C7E2874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0278" y="286603"/>
            <a:ext cx="1225402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97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3624" y="1510355"/>
            <a:ext cx="8288106" cy="285697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44862" y="594373"/>
            <a:ext cx="3031384" cy="145075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z="2400" b="1" dirty="0"/>
              <a:t>p</a:t>
            </a:r>
            <a:r>
              <a:rPr lang="en-US" sz="2400" b="1" dirty="0"/>
              <a:t>H </a:t>
            </a:r>
            <a:r>
              <a:rPr lang="en-US" sz="2400" b="1" dirty="0" err="1"/>
              <a:t>és</a:t>
            </a:r>
            <a:r>
              <a:rPr lang="en-US" sz="2400" b="1" dirty="0"/>
              <a:t> </a:t>
            </a:r>
            <a:r>
              <a:rPr lang="en-US" sz="2400" b="1" dirty="0" err="1"/>
              <a:t>klór</a:t>
            </a:r>
            <a:r>
              <a:rPr lang="hu-HU" sz="2400" b="1" dirty="0"/>
              <a:t> </a:t>
            </a:r>
            <a:r>
              <a:rPr lang="en-US" sz="2400" b="1" dirty="0" err="1"/>
              <a:t>aktivitás</a:t>
            </a:r>
            <a:endParaRPr lang="en-US" sz="24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644862" y="2288440"/>
            <a:ext cx="3031384" cy="2613943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dirty="0"/>
              <a:t> Jobb </a:t>
            </a:r>
            <a:r>
              <a:rPr lang="en-US" dirty="0" err="1"/>
              <a:t>klór</a:t>
            </a:r>
            <a:r>
              <a:rPr lang="hu-HU" dirty="0"/>
              <a:t> </a:t>
            </a:r>
            <a:r>
              <a:rPr lang="en-US" dirty="0" err="1"/>
              <a:t>aktivitás</a:t>
            </a:r>
            <a:r>
              <a:rPr lang="en-US" dirty="0"/>
              <a:t>:</a:t>
            </a:r>
          </a:p>
          <a:p>
            <a:pPr lvl="1">
              <a:buFont typeface="Calibri" panose="020F0502020204030204" pitchFamily="34" charset="0"/>
              <a:buChar char="§"/>
            </a:pPr>
            <a:r>
              <a:rPr lang="en-US" dirty="0"/>
              <a:t> </a:t>
            </a:r>
            <a:r>
              <a:rPr lang="pt-BR" dirty="0"/>
              <a:t>A klórozás nem hatékony a magas pH -val</a:t>
            </a:r>
            <a:r>
              <a:rPr lang="en-US" dirty="0"/>
              <a:t>.</a:t>
            </a:r>
          </a:p>
          <a:p>
            <a:pPr lvl="1">
              <a:buFont typeface="Calibri" panose="020F0502020204030204" pitchFamily="34" charset="0"/>
              <a:buChar char="§"/>
            </a:pPr>
            <a:r>
              <a:rPr lang="en-US" dirty="0"/>
              <a:t> A </a:t>
            </a:r>
            <a:r>
              <a:rPr lang="en-US" dirty="0" err="1"/>
              <a:t>hatékonyság</a:t>
            </a:r>
            <a:r>
              <a:rPr lang="en-US" dirty="0"/>
              <a:t> </a:t>
            </a:r>
            <a:r>
              <a:rPr lang="en-US" dirty="0" err="1"/>
              <a:t>alapja</a:t>
            </a:r>
            <a:r>
              <a:rPr lang="en-US" dirty="0"/>
              <a:t> a </a:t>
            </a:r>
            <a:r>
              <a:rPr lang="en-US" dirty="0" err="1"/>
              <a:t>szabad</a:t>
            </a:r>
            <a:r>
              <a:rPr lang="en-US" dirty="0"/>
              <a:t> </a:t>
            </a:r>
            <a:r>
              <a:rPr lang="en-US" dirty="0" err="1"/>
              <a:t>klór</a:t>
            </a:r>
            <a:r>
              <a:rPr lang="en-US" dirty="0"/>
              <a:t>.</a:t>
            </a:r>
            <a:endParaRPr lang="hu-HU" dirty="0"/>
          </a:p>
          <a:p>
            <a:pPr lvl="1">
              <a:buFont typeface="Calibri" panose="020F0502020204030204" pitchFamily="34" charset="0"/>
              <a:buChar char="§"/>
            </a:pPr>
            <a:r>
              <a:rPr lang="en-US" dirty="0" err="1"/>
              <a:t>Legalább</a:t>
            </a:r>
            <a:r>
              <a:rPr lang="en-US" dirty="0"/>
              <a:t> 0,3 ppm </a:t>
            </a:r>
            <a:r>
              <a:rPr lang="en-US" dirty="0" err="1"/>
              <a:t>szabad</a:t>
            </a:r>
            <a:r>
              <a:rPr lang="en-US" dirty="0"/>
              <a:t> </a:t>
            </a:r>
            <a:r>
              <a:rPr lang="en-US" dirty="0" err="1"/>
              <a:t>klór</a:t>
            </a:r>
            <a:r>
              <a:rPr lang="en-US" dirty="0"/>
              <a:t> a </a:t>
            </a:r>
            <a:r>
              <a:rPr lang="en-US" dirty="0" err="1"/>
              <a:t>megfelelő</a:t>
            </a:r>
            <a:r>
              <a:rPr lang="en-US" dirty="0"/>
              <a:t> </a:t>
            </a:r>
            <a:r>
              <a:rPr lang="en-US" dirty="0" err="1"/>
              <a:t>aktivitás</a:t>
            </a:r>
            <a:r>
              <a:rPr lang="en-US" dirty="0"/>
              <a:t> </a:t>
            </a:r>
            <a:r>
              <a:rPr lang="en-US" dirty="0" err="1"/>
              <a:t>eléréséhez</a:t>
            </a:r>
            <a:r>
              <a:rPr lang="en-US" dirty="0"/>
              <a:t>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97BFF97-D513-426A-97CE-9BA53EC7C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7" y="481231"/>
            <a:ext cx="1513840" cy="94932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A8C5C98-19B3-4928-A260-BABC13029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68" y="5063147"/>
            <a:ext cx="1069452" cy="1070946"/>
          </a:xfrm>
          <a:prstGeom prst="rect">
            <a:avLst/>
          </a:prstGeom>
        </p:spPr>
      </p:pic>
      <p:sp>
        <p:nvSpPr>
          <p:cNvPr id="17" name="Subtítulo 2">
            <a:extLst>
              <a:ext uri="{FF2B5EF4-FFF2-40B4-BE49-F238E27FC236}">
                <a16:creationId xmlns:a16="http://schemas.microsoft.com/office/drawing/2014/main" id="{69048888-252A-4F40-BFA7-8C367820BA4D}"/>
              </a:ext>
            </a:extLst>
          </p:cNvPr>
          <p:cNvSpPr txBox="1">
            <a:spLocks/>
          </p:cNvSpPr>
          <p:nvPr/>
        </p:nvSpPr>
        <p:spPr>
          <a:xfrm>
            <a:off x="3205479" y="6441373"/>
            <a:ext cx="5781041" cy="455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www.andnutrition.com</a:t>
            </a:r>
            <a:endParaRPr lang="es-E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60618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581193" y="1956391"/>
            <a:ext cx="6096697" cy="4467523"/>
          </a:xfrm>
        </p:spPr>
        <p:txBody>
          <a:bodyPr>
            <a:noAutofit/>
          </a:bodyPr>
          <a:lstStyle/>
          <a:p>
            <a:r>
              <a:rPr lang="en-US" sz="2400" dirty="0" err="1"/>
              <a:t>Kifejezetten</a:t>
            </a:r>
            <a:r>
              <a:rPr lang="en-US" sz="2400" dirty="0"/>
              <a:t> </a:t>
            </a:r>
            <a:r>
              <a:rPr lang="en-US" sz="2400" dirty="0" err="1"/>
              <a:t>sertések</a:t>
            </a:r>
            <a:r>
              <a:rPr lang="en-US" sz="2400" dirty="0"/>
              <a:t> </a:t>
            </a:r>
            <a:r>
              <a:rPr lang="en-US" sz="2400" dirty="0" err="1"/>
              <a:t>számára</a:t>
            </a:r>
            <a:r>
              <a:rPr lang="en-US" sz="2400" dirty="0"/>
              <a:t> </a:t>
            </a:r>
            <a:r>
              <a:rPr lang="en-US" sz="2400" dirty="0" err="1"/>
              <a:t>kifejlesztett</a:t>
            </a:r>
            <a:r>
              <a:rPr lang="en-US" sz="2400" dirty="0"/>
              <a:t>, </a:t>
            </a:r>
            <a:r>
              <a:rPr lang="en-US" sz="2400" dirty="0" err="1"/>
              <a:t>ivóvízhez</a:t>
            </a:r>
            <a:r>
              <a:rPr lang="en-US" sz="2400" dirty="0"/>
              <a:t> </a:t>
            </a:r>
            <a:r>
              <a:rPr lang="hu-HU" sz="2400" dirty="0"/>
              <a:t>adagolható </a:t>
            </a:r>
            <a:r>
              <a:rPr lang="en-US" sz="2400" dirty="0" err="1"/>
              <a:t>termék</a:t>
            </a:r>
            <a:r>
              <a:rPr lang="en-US" sz="2400" dirty="0"/>
              <a:t>, </a:t>
            </a:r>
            <a:r>
              <a:rPr lang="en-US" sz="2400" dirty="0" err="1"/>
              <a:t>amely</a:t>
            </a:r>
            <a:r>
              <a:rPr lang="en-US" sz="2400" dirty="0"/>
              <a:t> (</a:t>
            </a:r>
            <a:r>
              <a:rPr lang="en-US" sz="2400" dirty="0" err="1"/>
              <a:t>megfelelő</a:t>
            </a:r>
            <a:r>
              <a:rPr lang="en-US" sz="2400" dirty="0"/>
              <a:t> </a:t>
            </a:r>
            <a:r>
              <a:rPr lang="en-US" sz="2400" dirty="0" err="1"/>
              <a:t>dózisban</a:t>
            </a:r>
            <a:r>
              <a:rPr lang="en-US" sz="2400" dirty="0"/>
              <a:t>) </a:t>
            </a:r>
            <a:r>
              <a:rPr lang="en-US" sz="2400" dirty="0" err="1"/>
              <a:t>ásványi</a:t>
            </a:r>
            <a:r>
              <a:rPr lang="en-US" sz="2400" dirty="0"/>
              <a:t> </a:t>
            </a:r>
            <a:r>
              <a:rPr lang="en-US" sz="2400" dirty="0" err="1"/>
              <a:t>anyagok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szerves</a:t>
            </a:r>
            <a:r>
              <a:rPr lang="en-US" sz="2400" dirty="0"/>
              <a:t> </a:t>
            </a:r>
            <a:r>
              <a:rPr lang="en-US" sz="2400" dirty="0" err="1"/>
              <a:t>savak</a:t>
            </a:r>
            <a:r>
              <a:rPr lang="en-US" sz="2400" dirty="0"/>
              <a:t> </a:t>
            </a:r>
            <a:r>
              <a:rPr lang="en-US" sz="2400" dirty="0" err="1"/>
              <a:t>kombin</a:t>
            </a:r>
            <a:r>
              <a:rPr lang="hu-HU" sz="2400" dirty="0" err="1"/>
              <a:t>ációja</a:t>
            </a:r>
            <a:endParaRPr lang="hu-HU" sz="2400" dirty="0"/>
          </a:p>
          <a:p>
            <a:r>
              <a:rPr lang="en-US" sz="2400" dirty="0" err="1"/>
              <a:t>Hasmenéses</a:t>
            </a:r>
            <a:r>
              <a:rPr lang="en-US" sz="2400" dirty="0"/>
              <a:t> </a:t>
            </a:r>
            <a:r>
              <a:rPr lang="en-US" sz="2400" dirty="0" err="1"/>
              <a:t>problémák</a:t>
            </a:r>
            <a:r>
              <a:rPr lang="en-US" sz="2400" dirty="0"/>
              <a:t> </a:t>
            </a:r>
            <a:r>
              <a:rPr lang="en-US" sz="2400" dirty="0" err="1"/>
              <a:t>megelőzésére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kezelésére</a:t>
            </a:r>
            <a:r>
              <a:rPr lang="en-US" sz="2400" dirty="0"/>
              <a:t> (</a:t>
            </a:r>
            <a:r>
              <a:rPr lang="en-US" sz="2400" dirty="0" err="1"/>
              <a:t>főként</a:t>
            </a:r>
            <a:r>
              <a:rPr lang="en-US" sz="2400" dirty="0"/>
              <a:t> </a:t>
            </a:r>
            <a:r>
              <a:rPr lang="en-US" sz="2400" i="1" dirty="0"/>
              <a:t>E.coli</a:t>
            </a:r>
            <a:r>
              <a:rPr lang="en-US" sz="2400" dirty="0"/>
              <a:t> </a:t>
            </a:r>
            <a:r>
              <a:rPr lang="en-US" sz="2400" dirty="0" err="1"/>
              <a:t>vagy</a:t>
            </a:r>
            <a:r>
              <a:rPr lang="en-US" sz="2400" dirty="0"/>
              <a:t> </a:t>
            </a:r>
            <a:r>
              <a:rPr lang="hu-HU" sz="2400" dirty="0" err="1"/>
              <a:t>diszbiózis</a:t>
            </a:r>
            <a:r>
              <a:rPr lang="en-US" sz="2400" dirty="0"/>
              <a:t> </a:t>
            </a:r>
            <a:r>
              <a:rPr lang="en-US" sz="2400" dirty="0" err="1"/>
              <a:t>miatt</a:t>
            </a:r>
            <a:r>
              <a:rPr lang="en-US" sz="2400" dirty="0"/>
              <a:t>).</a:t>
            </a:r>
            <a:endParaRPr lang="hu-HU" sz="2400" dirty="0"/>
          </a:p>
          <a:p>
            <a:r>
              <a:rPr lang="hu-HU" sz="2400" dirty="0"/>
              <a:t>Összetevők</a:t>
            </a:r>
            <a:r>
              <a:rPr lang="en-US" sz="2400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dirty="0"/>
              <a:t>Tejsav</a:t>
            </a:r>
            <a:r>
              <a:rPr lang="es-ES" sz="2400" dirty="0"/>
              <a:t>(10%), 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dirty="0"/>
              <a:t>Oldható cink </a:t>
            </a:r>
            <a:r>
              <a:rPr lang="es-ES" sz="2400" dirty="0"/>
              <a:t>(8,6%), 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dirty="0"/>
              <a:t>Oldható réz </a:t>
            </a:r>
            <a:r>
              <a:rPr lang="es-ES" sz="2400" dirty="0"/>
              <a:t>(8,6%).</a:t>
            </a:r>
          </a:p>
        </p:txBody>
      </p:sp>
      <p:pic>
        <p:nvPicPr>
          <p:cNvPr id="13" name="Marcador de contenido 7">
            <a:extLst>
              <a:ext uri="{FF2B5EF4-FFF2-40B4-BE49-F238E27FC236}">
                <a16:creationId xmlns:a16="http://schemas.microsoft.com/office/drawing/2014/main" id="{C9C1532E-31BA-4ECC-8C85-B4B817F9EB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10598" y="2378951"/>
            <a:ext cx="3174279" cy="26320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00A9355-E4CB-4815-BD7C-BBE42D064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233"/>
            <a:ext cx="1605389" cy="1273784"/>
          </a:xfrm>
          <a:prstGeom prst="rect">
            <a:avLst/>
          </a:prstGeom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EDAFF-17C3-41A3-9EB6-C6996CD9D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www.andnutrition.com</a:t>
            </a:r>
            <a:endParaRPr lang="en-U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17CAC3-F5F0-4069-A56D-FF030E03DB86}"/>
              </a:ext>
            </a:extLst>
          </p:cNvPr>
          <p:cNvSpPr txBox="1"/>
          <p:nvPr/>
        </p:nvSpPr>
        <p:spPr>
          <a:xfrm>
            <a:off x="2039509" y="1061039"/>
            <a:ext cx="7991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/>
              <a:t>ZINCOLAC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0D9F4A9-2A7B-4114-897A-DBBB9FD36A4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406" y="94957"/>
            <a:ext cx="1514475" cy="121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36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808514" y="197343"/>
            <a:ext cx="6574972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u-HU" dirty="0"/>
              <a:t>CÉLOK</a:t>
            </a:r>
            <a:endParaRPr lang="en-US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4956314" y="2026088"/>
            <a:ext cx="6898226" cy="3677715"/>
          </a:xfrm>
        </p:spPr>
        <p:txBody>
          <a:bodyPr vert="horz" lIns="0" tIns="45720" rIns="0" bIns="45720" rtlCol="0">
            <a:normAutofit lnSpcReduction="10000"/>
          </a:bodyPr>
          <a:lstStyle/>
          <a:p>
            <a:r>
              <a:rPr lang="es-ES" sz="2800" dirty="0"/>
              <a:t> </a:t>
            </a:r>
            <a:r>
              <a:rPr lang="hu-HU" sz="2800" dirty="0"/>
              <a:t>Különösen javallott</a:t>
            </a:r>
            <a:r>
              <a:rPr lang="es-ES" sz="2800" dirty="0"/>
              <a:t>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A </a:t>
            </a:r>
            <a:r>
              <a:rPr lang="en-US" sz="2800" dirty="0" err="1"/>
              <a:t>stressz</a:t>
            </a:r>
            <a:r>
              <a:rPr lang="en-US" sz="2800" dirty="0"/>
              <a:t> (</a:t>
            </a:r>
            <a:r>
              <a:rPr lang="en-US" sz="2800" dirty="0" err="1"/>
              <a:t>hőség</a:t>
            </a:r>
            <a:r>
              <a:rPr lang="en-US" sz="2800" dirty="0"/>
              <a:t>, </a:t>
            </a:r>
            <a:r>
              <a:rPr lang="en-US" sz="2800" dirty="0" err="1"/>
              <a:t>betegségek</a:t>
            </a:r>
            <a:r>
              <a:rPr lang="en-US" sz="2800" dirty="0"/>
              <a:t>...) </a:t>
            </a:r>
            <a:r>
              <a:rPr lang="en-US" sz="2800" dirty="0" err="1"/>
              <a:t>megelőzésében</a:t>
            </a:r>
            <a:r>
              <a:rPr lang="en-US" sz="28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err="1"/>
              <a:t>Ezen</a:t>
            </a:r>
            <a:r>
              <a:rPr lang="en-US" sz="2800" dirty="0"/>
              <a:t> </a:t>
            </a:r>
            <a:r>
              <a:rPr lang="en-US" sz="2800" dirty="0" err="1"/>
              <a:t>ásványi</a:t>
            </a:r>
            <a:r>
              <a:rPr lang="en-US" sz="2800" dirty="0"/>
              <a:t> </a:t>
            </a:r>
            <a:r>
              <a:rPr lang="en-US" sz="2800" dirty="0" err="1"/>
              <a:t>anyagok</a:t>
            </a:r>
            <a:r>
              <a:rPr lang="en-US" sz="2800" dirty="0"/>
              <a:t> </a:t>
            </a:r>
            <a:r>
              <a:rPr lang="en-US" sz="2800" dirty="0" err="1"/>
              <a:t>hiányának</a:t>
            </a:r>
            <a:r>
              <a:rPr lang="en-US" sz="2800" dirty="0"/>
              <a:t> </a:t>
            </a:r>
            <a:r>
              <a:rPr lang="en-US" sz="2800" dirty="0" err="1"/>
              <a:t>vagy</a:t>
            </a:r>
            <a:r>
              <a:rPr lang="en-US" sz="2800" dirty="0"/>
              <a:t> </a:t>
            </a:r>
            <a:r>
              <a:rPr lang="en-US" sz="2800" dirty="0" err="1"/>
              <a:t>hiányosságának</a:t>
            </a:r>
            <a:r>
              <a:rPr lang="en-US" sz="2800" dirty="0"/>
              <a:t> </a:t>
            </a:r>
            <a:r>
              <a:rPr lang="en-US" sz="2800" dirty="0" err="1"/>
              <a:t>megelőzésében</a:t>
            </a:r>
            <a:r>
              <a:rPr lang="en-US" sz="28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A </a:t>
            </a:r>
            <a:r>
              <a:rPr lang="en-US" sz="2800" dirty="0" err="1"/>
              <a:t>sertések</a:t>
            </a:r>
            <a:r>
              <a:rPr lang="en-US" sz="2800" dirty="0"/>
              <a:t> </a:t>
            </a:r>
            <a:r>
              <a:rPr lang="en-US" sz="2800" dirty="0" err="1"/>
              <a:t>hasmenéses</a:t>
            </a:r>
            <a:r>
              <a:rPr lang="en-US" sz="2800" dirty="0"/>
              <a:t> </a:t>
            </a:r>
            <a:r>
              <a:rPr lang="en-US" sz="2800" dirty="0" err="1"/>
              <a:t>problémáinak</a:t>
            </a:r>
            <a:r>
              <a:rPr lang="en-US" sz="2800" dirty="0"/>
              <a:t> </a:t>
            </a:r>
            <a:r>
              <a:rPr lang="en-US" sz="2800" dirty="0" err="1"/>
              <a:t>segítésére</a:t>
            </a:r>
            <a:r>
              <a:rPr lang="en-US" sz="2800" dirty="0"/>
              <a:t>, a </a:t>
            </a:r>
            <a:r>
              <a:rPr lang="en-US" sz="2800" dirty="0" err="1"/>
              <a:t>rossz</a:t>
            </a:r>
            <a:r>
              <a:rPr lang="en-US" sz="2800" dirty="0"/>
              <a:t> </a:t>
            </a:r>
            <a:r>
              <a:rPr lang="en-US" sz="2800" dirty="0" err="1"/>
              <a:t>emésztés</a:t>
            </a:r>
            <a:r>
              <a:rPr lang="en-US" sz="2800" dirty="0"/>
              <a:t> </a:t>
            </a:r>
            <a:r>
              <a:rPr lang="en-US" sz="2800" dirty="0" err="1"/>
              <a:t>megelőzésére</a:t>
            </a:r>
            <a:r>
              <a:rPr lang="en-US" sz="2800" dirty="0"/>
              <a:t>, a </a:t>
            </a:r>
            <a:r>
              <a:rPr lang="en-US" sz="2800" dirty="0" err="1"/>
              <a:t>baktériumok</a:t>
            </a:r>
            <a:r>
              <a:rPr lang="en-US" sz="2800" dirty="0"/>
              <a:t> </a:t>
            </a:r>
            <a:r>
              <a:rPr lang="en-US" sz="2800" dirty="0" err="1"/>
              <a:t>által</a:t>
            </a:r>
            <a:r>
              <a:rPr lang="en-US" sz="2800" dirty="0"/>
              <a:t> </a:t>
            </a:r>
            <a:r>
              <a:rPr lang="en-US" sz="2800" dirty="0" err="1"/>
              <a:t>okozott</a:t>
            </a:r>
            <a:r>
              <a:rPr lang="en-US" sz="2800" dirty="0"/>
              <a:t> </a:t>
            </a:r>
            <a:r>
              <a:rPr lang="en-US" sz="2800" dirty="0" err="1"/>
              <a:t>kóros</a:t>
            </a:r>
            <a:r>
              <a:rPr lang="en-US" sz="2800" dirty="0"/>
              <a:t> </a:t>
            </a:r>
            <a:r>
              <a:rPr lang="en-US" sz="2800" dirty="0" err="1"/>
              <a:t>elváltozások</a:t>
            </a:r>
            <a:r>
              <a:rPr lang="en-US" sz="2800" dirty="0"/>
              <a:t> </a:t>
            </a:r>
            <a:r>
              <a:rPr lang="en-US" sz="2800" dirty="0" err="1"/>
              <a:t>elkerülésére</a:t>
            </a:r>
            <a:r>
              <a:rPr lang="en-US" sz="2800" dirty="0"/>
              <a:t>.</a:t>
            </a:r>
            <a:endParaRPr lang="en-U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E732544-E625-4280-BCF2-DD4EDFC17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1" y="190386"/>
            <a:ext cx="1684096" cy="1336234"/>
          </a:xfrm>
          <a:prstGeom prst="rect">
            <a:avLst/>
          </a:prstGeom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B680520-8D72-4ADD-84FC-0ACDBCC98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www.andnutrition.com</a:t>
            </a:r>
            <a:endParaRPr lang="en-US" dirty="0"/>
          </a:p>
        </p:txBody>
      </p:sp>
      <p:pic>
        <p:nvPicPr>
          <p:cNvPr id="10" name="Marcador de contenido 9" descr="Imagen que contiene interior, animal, mamífero, café&#10;&#10;Descripción generada automáticamente">
            <a:extLst>
              <a:ext uri="{FF2B5EF4-FFF2-40B4-BE49-F238E27FC236}">
                <a16:creationId xmlns:a16="http://schemas.microsoft.com/office/drawing/2014/main" id="{F25350D4-9782-46B8-82C1-05CB65D705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872664" y="2205658"/>
            <a:ext cx="1714598" cy="3318577"/>
          </a:xfr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C273833-2C27-488A-8ADA-00A24AF2731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525" y="14962"/>
            <a:ext cx="1514475" cy="121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72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u-HU" dirty="0"/>
              <a:t>célok</a:t>
            </a:r>
            <a:endParaRPr lang="en-U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097279" y="1845734"/>
            <a:ext cx="6454987" cy="4023360"/>
          </a:xfrm>
        </p:spPr>
        <p:txBody>
          <a:bodyPr vert="horz" lIns="0" tIns="45720" rIns="0" bIns="45720" rtlCol="0"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Javítja</a:t>
            </a:r>
            <a:r>
              <a:rPr lang="en-US" sz="2400" dirty="0"/>
              <a:t> a </a:t>
            </a:r>
            <a:r>
              <a:rPr lang="en-US" sz="2400" dirty="0" err="1"/>
              <a:t>bélrendszer</a:t>
            </a:r>
            <a:r>
              <a:rPr lang="en-US" sz="2400" dirty="0"/>
              <a:t> </a:t>
            </a:r>
            <a:r>
              <a:rPr lang="en-US" sz="2400" dirty="0" err="1"/>
              <a:t>egészségét</a:t>
            </a:r>
            <a:endParaRPr lang="hu-HU" sz="2400" dirty="0"/>
          </a:p>
          <a:p>
            <a:pPr marL="457200" indent="-457200">
              <a:buFont typeface="+mj-lt"/>
              <a:buAutoNum type="arabicPeriod"/>
            </a:pPr>
            <a:r>
              <a:rPr lang="hu-HU" sz="2400" dirty="0"/>
              <a:t>Javítja a lábadozást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Növeli</a:t>
            </a:r>
            <a:r>
              <a:rPr lang="en-US" sz="2400" dirty="0"/>
              <a:t> a </a:t>
            </a:r>
            <a:r>
              <a:rPr lang="en-US" sz="2400" dirty="0" err="1"/>
              <a:t>takarmányfogyasztást</a:t>
            </a:r>
            <a:r>
              <a:rPr lang="en-US" sz="2400" dirty="0"/>
              <a:t>.</a:t>
            </a:r>
            <a:endParaRPr lang="hu-HU" sz="2400" dirty="0"/>
          </a:p>
          <a:p>
            <a:pPr marL="457200" indent="-457200">
              <a:buFont typeface="+mj-lt"/>
              <a:buAutoNum type="arabicPeriod"/>
            </a:pPr>
            <a:r>
              <a:rPr lang="hu-HU" sz="2400" dirty="0"/>
              <a:t>Csökkenti a víz pH értékét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hu-HU" sz="2400" dirty="0"/>
              <a:t>Tisztítja a vizet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Javítja</a:t>
            </a:r>
            <a:r>
              <a:rPr lang="en-US" sz="2400" dirty="0"/>
              <a:t> a </a:t>
            </a:r>
            <a:r>
              <a:rPr lang="en-US" sz="2400" dirty="0" err="1"/>
              <a:t>bélben</a:t>
            </a:r>
            <a:r>
              <a:rPr lang="en-US" sz="2400" dirty="0"/>
              <a:t> a </a:t>
            </a:r>
            <a:r>
              <a:rPr lang="en-US" sz="2400" dirty="0" err="1"/>
              <a:t>jótékony</a:t>
            </a:r>
            <a:r>
              <a:rPr lang="en-US" sz="2400" dirty="0"/>
              <a:t> </a:t>
            </a:r>
            <a:r>
              <a:rPr lang="en-US" sz="2400" dirty="0" err="1"/>
              <a:t>flóra</a:t>
            </a:r>
            <a:r>
              <a:rPr lang="en-US" sz="2400" dirty="0"/>
              <a:t> </a:t>
            </a:r>
            <a:r>
              <a:rPr lang="en-US" sz="2400" dirty="0" err="1"/>
              <a:t>fejlődését</a:t>
            </a:r>
            <a:r>
              <a:rPr lang="en-US" sz="2400" dirty="0"/>
              <a:t>, </a:t>
            </a:r>
            <a:r>
              <a:rPr lang="en-US" sz="2400" dirty="0" err="1"/>
              <a:t>miközben</a:t>
            </a:r>
            <a:r>
              <a:rPr lang="en-US" sz="2400" dirty="0"/>
              <a:t> </a:t>
            </a:r>
            <a:r>
              <a:rPr lang="en-US" sz="2400" dirty="0" err="1"/>
              <a:t>gátolja</a:t>
            </a:r>
            <a:r>
              <a:rPr lang="en-US" sz="2400" dirty="0"/>
              <a:t> a </a:t>
            </a:r>
            <a:r>
              <a:rPr lang="en-US" sz="2400" dirty="0" err="1"/>
              <a:t>negatív</a:t>
            </a:r>
            <a:r>
              <a:rPr lang="en-US" sz="2400" dirty="0"/>
              <a:t> </a:t>
            </a:r>
            <a:r>
              <a:rPr lang="en-US" sz="2400" dirty="0" err="1"/>
              <a:t>flórát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a </a:t>
            </a:r>
            <a:r>
              <a:rPr lang="en-US" sz="2400" dirty="0" err="1"/>
              <a:t>penészgombákat</a:t>
            </a:r>
            <a:r>
              <a:rPr lang="en-US" sz="2400" dirty="0"/>
              <a:t>.</a:t>
            </a:r>
            <a:endParaRPr lang="hu-HU" sz="2400" dirty="0"/>
          </a:p>
          <a:p>
            <a:pPr marL="457200" indent="-457200">
              <a:buFont typeface="+mj-lt"/>
              <a:buAutoNum type="arabicPeriod"/>
            </a:pPr>
            <a:r>
              <a:rPr lang="hu-HU" sz="2400" dirty="0"/>
              <a:t>Hozamfokozó</a:t>
            </a:r>
            <a:endParaRPr lang="en-US" sz="2400" dirty="0"/>
          </a:p>
          <a:p>
            <a:endParaRPr lang="en-U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401DE30-C6C6-4434-B15F-EE3799239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03" y="4168"/>
            <a:ext cx="1828433" cy="1450757"/>
          </a:xfrm>
          <a:prstGeom prst="rect">
            <a:avLst/>
          </a:prstGeom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89178F-C296-47E3-8C97-524CABB37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www.andnutrition.com</a:t>
            </a:r>
            <a:endParaRPr lang="en-U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0C2A048-0AC3-4B2A-BAF3-534055CBCD6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244" y="94957"/>
            <a:ext cx="1521638" cy="1276643"/>
          </a:xfrm>
          <a:prstGeom prst="rect">
            <a:avLst/>
          </a:prstGeom>
        </p:spPr>
      </p:pic>
      <p:pic>
        <p:nvPicPr>
          <p:cNvPr id="20" name="Marcador de contenido 19" descr="Imagen que contiene animal, perro, gato, interior&#10;&#10;Descripción generada automáticamente">
            <a:extLst>
              <a:ext uri="{FF2B5EF4-FFF2-40B4-BE49-F238E27FC236}">
                <a16:creationId xmlns:a16="http://schemas.microsoft.com/office/drawing/2014/main" id="{892CD8E6-4317-46DB-802E-87EC9391A9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824144" y="2724690"/>
            <a:ext cx="4203262" cy="2761710"/>
          </a:xfrm>
        </p:spPr>
      </p:pic>
    </p:spTree>
    <p:extLst>
      <p:ext uri="{BB962C8B-B14F-4D97-AF65-F5344CB8AC3E}">
        <p14:creationId xmlns:p14="http://schemas.microsoft.com/office/powerpoint/2010/main" val="939788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0D2F327-0A45-7949-9B67-5AD386771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632" y="4651968"/>
            <a:ext cx="3778414" cy="997102"/>
          </a:xfrm>
        </p:spPr>
        <p:txBody>
          <a:bodyPr rtlCol="0">
            <a:normAutofit/>
          </a:bodyPr>
          <a:lstStyle/>
          <a:p>
            <a:pPr algn="ctr" rtl="0"/>
            <a:r>
              <a:rPr lang="en-GB" sz="5400" dirty="0"/>
              <a:t>summary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8400AF68-FBA7-2C44-BB48-77A539765E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16172" y="1153550"/>
            <a:ext cx="4994803" cy="5704450"/>
          </a:xfrm>
        </p:spPr>
        <p:txBody>
          <a:bodyPr rtlCol="0"/>
          <a:lstStyle/>
          <a:p>
            <a:pPr rtl="0"/>
            <a:r>
              <a:rPr lang="hu-HU" sz="2800" dirty="0"/>
              <a:t>GLOBÁLIS KIHÍVÁS</a:t>
            </a:r>
            <a:endParaRPr lang="es-ES" sz="2800" dirty="0"/>
          </a:p>
          <a:p>
            <a:pPr rtl="0"/>
            <a:r>
              <a:rPr lang="es-ES" sz="2800" dirty="0"/>
              <a:t>AND NUTRITION</a:t>
            </a:r>
            <a:r>
              <a:rPr lang="es-ES" sz="2800" dirty="0">
                <a:sym typeface="Wingdings" panose="05000000000000000000" pitchFamily="2" charset="2"/>
              </a:rPr>
              <a:t> </a:t>
            </a:r>
            <a:r>
              <a:rPr lang="hu-HU" sz="2800" dirty="0">
                <a:sym typeface="Wingdings" panose="05000000000000000000" pitchFamily="2" charset="2"/>
              </a:rPr>
              <a:t>ötlet és megoldások</a:t>
            </a:r>
            <a:endParaRPr lang="en-US" sz="2800" dirty="0"/>
          </a:p>
          <a:p>
            <a:pPr rtl="0"/>
            <a:r>
              <a:rPr lang="en-GB" sz="2800" dirty="0" err="1"/>
              <a:t>andCID</a:t>
            </a:r>
            <a:r>
              <a:rPr lang="en-GB" sz="2800" dirty="0"/>
              <a:t> WATER FLP</a:t>
            </a:r>
          </a:p>
          <a:p>
            <a:pPr rtl="0"/>
            <a:r>
              <a:rPr lang="en-GB" sz="2800" dirty="0"/>
              <a:t>ZINCOLAC</a:t>
            </a:r>
            <a:endParaRPr lang="en-GB" sz="3000" dirty="0"/>
          </a:p>
          <a:p>
            <a:r>
              <a:rPr lang="en-GB" sz="3000" dirty="0"/>
              <a:t>Surface</a:t>
            </a:r>
          </a:p>
          <a:p>
            <a:pPr marL="0" indent="0">
              <a:buNone/>
            </a:pPr>
            <a:endParaRPr lang="en-GB" sz="3000" dirty="0"/>
          </a:p>
          <a:p>
            <a:pPr marL="0" indent="0" rtl="0">
              <a:buNone/>
            </a:pPr>
            <a:endParaRPr lang="es-ES" dirty="0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25783E88-1C3A-418F-BF19-048F0BDB9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0" r="16424"/>
          <a:stretch/>
        </p:blipFill>
        <p:spPr>
          <a:xfrm>
            <a:off x="1099930" y="814982"/>
            <a:ext cx="3352800" cy="255831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E66853E-3D1C-4635-8B6E-902AC4C2681C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9" t="11341" r="16930" b="14973"/>
          <a:stretch/>
        </p:blipFill>
        <p:spPr bwMode="auto">
          <a:xfrm>
            <a:off x="11113477" y="39415"/>
            <a:ext cx="1078523" cy="111413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7108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46586" y="334500"/>
            <a:ext cx="6277538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dirty="0"/>
              <a:t>MIKOR HASZNÁLHATJUK A ZINCOLACOT</a:t>
            </a:r>
            <a:r>
              <a:rPr lang="en-US" dirty="0"/>
              <a:t>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411684" y="2198914"/>
            <a:ext cx="5127172" cy="3670180"/>
          </a:xfrm>
        </p:spPr>
        <p:txBody>
          <a:bodyPr vert="horz" lIns="0" tIns="45720" rIns="0" bIns="45720" rtlCol="0">
            <a:normAutofit fontScale="85000" lnSpcReduction="20000"/>
          </a:bodyPr>
          <a:lstStyle/>
          <a:p>
            <a:r>
              <a:rPr lang="en-US" sz="2400" dirty="0" err="1"/>
              <a:t>Különböző</a:t>
            </a:r>
            <a:r>
              <a:rPr lang="en-US" sz="2400" dirty="0"/>
              <a:t> </a:t>
            </a:r>
            <a:r>
              <a:rPr lang="en-US" sz="2400" dirty="0" err="1"/>
              <a:t>stresszkörülmények</a:t>
            </a:r>
            <a:r>
              <a:rPr lang="en-US" sz="2400" dirty="0"/>
              <a:t> </a:t>
            </a:r>
            <a:r>
              <a:rPr lang="en-US" sz="2400" dirty="0" err="1"/>
              <a:t>között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err="1"/>
              <a:t>Fázisátmenetek</a:t>
            </a:r>
            <a:endParaRPr lang="hu-HU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hu-HU" sz="2400" dirty="0"/>
              <a:t>Elő- és utókezelések során</a:t>
            </a:r>
            <a:endParaRPr lang="en-US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hu-HU" sz="2400" dirty="0"/>
              <a:t>Környezeti stressz</a:t>
            </a:r>
            <a:endParaRPr lang="en-US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err="1"/>
              <a:t>Nem</a:t>
            </a:r>
            <a:r>
              <a:rPr lang="en-US" sz="2400" dirty="0"/>
              <a:t> </a:t>
            </a:r>
            <a:r>
              <a:rPr lang="en-US" sz="2400" dirty="0" err="1"/>
              <a:t>specifikus</a:t>
            </a:r>
            <a:r>
              <a:rPr lang="en-US" sz="2400" dirty="0"/>
              <a:t> </a:t>
            </a:r>
            <a:r>
              <a:rPr lang="en-US" sz="2400" dirty="0" err="1"/>
              <a:t>bélrendszeri</a:t>
            </a:r>
            <a:r>
              <a:rPr lang="en-US" sz="2400" dirty="0"/>
              <a:t> </a:t>
            </a:r>
            <a:r>
              <a:rPr lang="en-US" sz="2400" dirty="0" err="1"/>
              <a:t>rendellenességek</a:t>
            </a:r>
            <a:r>
              <a:rPr lang="hu-HU" sz="2400" dirty="0"/>
              <a:t> esetén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sz="2400" dirty="0"/>
              <a:t>Minden életkorban</a:t>
            </a:r>
            <a:endParaRPr lang="en-US" sz="2400" dirty="0"/>
          </a:p>
          <a:p>
            <a:pPr marL="201168" lvl="1" indent="0">
              <a:buNone/>
            </a:pPr>
            <a:endParaRPr lang="en-US" sz="2400" dirty="0"/>
          </a:p>
          <a:p>
            <a:pPr marL="201168" lvl="1" indent="0">
              <a:buNone/>
            </a:pPr>
            <a:r>
              <a:rPr lang="hu-HU" sz="2400" dirty="0"/>
              <a:t>Nincs ÉEVI</a:t>
            </a:r>
            <a:endParaRPr lang="en-US" sz="24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FA103B0-642D-46F9-96ED-979530E6F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83" y="149054"/>
            <a:ext cx="1471441" cy="1167504"/>
          </a:xfrm>
          <a:prstGeom prst="rect">
            <a:avLst/>
          </a:prstGeom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796FCD-F53A-4B58-B6C2-3D45E050A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www.andnutrition.com</a:t>
            </a:r>
            <a:endParaRPr lang="en-US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801768D-BBA7-4BD5-8023-8BB4586D191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244" y="94957"/>
            <a:ext cx="1521638" cy="1276643"/>
          </a:xfrm>
          <a:prstGeom prst="rect">
            <a:avLst/>
          </a:prstGeom>
        </p:spPr>
      </p:pic>
      <p:pic>
        <p:nvPicPr>
          <p:cNvPr id="11" name="Marcador de contenido 10" descr="Imagen que contiene animal, mamífero, parado, interior&#10;&#10;Descripción generada automáticamente">
            <a:extLst>
              <a:ext uri="{FF2B5EF4-FFF2-40B4-BE49-F238E27FC236}">
                <a16:creationId xmlns:a16="http://schemas.microsoft.com/office/drawing/2014/main" id="{E8D5E9C8-D36A-43AC-A7F5-49E300A74C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336431" y="2603024"/>
            <a:ext cx="4443886" cy="2488576"/>
          </a:xfrm>
        </p:spPr>
      </p:pic>
    </p:spTree>
    <p:extLst>
      <p:ext uri="{BB962C8B-B14F-4D97-AF65-F5344CB8AC3E}">
        <p14:creationId xmlns:p14="http://schemas.microsoft.com/office/powerpoint/2010/main" val="3631465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93EA9-7347-485B-A536-11352CF83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Zincolac + </a:t>
            </a:r>
            <a:r>
              <a:rPr lang="hu-HU" dirty="0"/>
              <a:t>SAVAK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274856-1E7A-4954-A0BE-5491A23779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24" y="1809516"/>
            <a:ext cx="5329275" cy="4467523"/>
          </a:xfrm>
        </p:spPr>
        <p:txBody>
          <a:bodyPr>
            <a:normAutofit/>
          </a:bodyPr>
          <a:lstStyle/>
          <a:p>
            <a:r>
              <a:rPr lang="es-ES" sz="2000" dirty="0"/>
              <a:t>Esetenként az átmeneti fázisokban súlyosabb bajok jelentkeznek, nagy mortalitású hasmenéssel és kemény klinikai tünetekkel.</a:t>
            </a:r>
            <a:endParaRPr lang="hu-HU" sz="2000" dirty="0"/>
          </a:p>
          <a:p>
            <a:r>
              <a:rPr lang="es-ES" sz="2000" dirty="0"/>
              <a:t>Ilyen esetekben a mi ajánlásunk a savanyítók + </a:t>
            </a:r>
            <a:r>
              <a:rPr lang="es-ES" sz="2000" b="1" dirty="0"/>
              <a:t>Zincolac</a:t>
            </a:r>
            <a:r>
              <a:rPr lang="es-ES" sz="2000" dirty="0"/>
              <a:t> használata.</a:t>
            </a:r>
            <a:endParaRPr lang="hu-HU" sz="2000" dirty="0"/>
          </a:p>
          <a:p>
            <a:r>
              <a:rPr lang="hu-HU" sz="2000" dirty="0"/>
              <a:t>E</a:t>
            </a:r>
            <a:r>
              <a:rPr lang="es-ES" sz="2000" dirty="0"/>
              <a:t>nnek a kombinációnak a használat</a:t>
            </a:r>
            <a:r>
              <a:rPr lang="hu-HU" sz="2000" dirty="0" err="1"/>
              <a:t>akor</a:t>
            </a:r>
            <a:r>
              <a:rPr lang="hu-HU" sz="2000" dirty="0"/>
              <a:t> azt</a:t>
            </a:r>
            <a:r>
              <a:rPr lang="es-ES" sz="2000" dirty="0"/>
              <a:t> javasoljuk, hogy ellenőrizze, </a:t>
            </a:r>
            <a:r>
              <a:rPr lang="hu-HU" sz="2000" dirty="0"/>
              <a:t>hogy a </a:t>
            </a:r>
            <a:r>
              <a:rPr lang="hu-HU" sz="2000" dirty="0" err="1"/>
              <a:t>Zincolac</a:t>
            </a:r>
            <a:r>
              <a:rPr lang="hu-HU" sz="2000" dirty="0"/>
              <a:t> milyen mértékben tudja a pH-t csökkenteni</a:t>
            </a:r>
            <a:r>
              <a:rPr lang="es-ES" sz="2000" dirty="0"/>
              <a:t>. Ezt követően </a:t>
            </a:r>
            <a:r>
              <a:rPr lang="hu-HU" sz="2000" dirty="0"/>
              <a:t>használja az </a:t>
            </a:r>
            <a:r>
              <a:rPr lang="es-ES" sz="2000" dirty="0"/>
              <a:t>andCID Water termékcsalád sava</a:t>
            </a:r>
            <a:r>
              <a:rPr lang="hu-HU" sz="2000" dirty="0" err="1"/>
              <a:t>nyítói</a:t>
            </a:r>
            <a:r>
              <a:rPr lang="hu-HU" sz="2000" dirty="0"/>
              <a:t> egyikét</a:t>
            </a:r>
            <a:r>
              <a:rPr lang="es-ES" sz="2000" dirty="0"/>
              <a:t>, amíg el nem éri a 4,5 pH értéket.</a:t>
            </a:r>
            <a:endParaRPr lang="hu-HU" sz="2000" dirty="0"/>
          </a:p>
          <a:p>
            <a:r>
              <a:rPr lang="hu-HU" sz="2000" dirty="0"/>
              <a:t>Ez a kezelés nagy sikerrel bizonyított a nagyon kemény hasmenéses problémák ellen.</a:t>
            </a:r>
            <a:r>
              <a:rPr lang="es-ES" sz="2000" dirty="0"/>
              <a:t>.</a:t>
            </a:r>
          </a:p>
        </p:txBody>
      </p:sp>
      <p:pic>
        <p:nvPicPr>
          <p:cNvPr id="9" name="Marcador de contenido 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017A9D08-F16A-4812-9CB3-13B3B823CC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20608" y="2929355"/>
            <a:ext cx="1688381" cy="1450757"/>
          </a:xfrm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018FE2-0ACE-432B-90E0-4A72342A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www.andnutrition.com</a:t>
            </a:r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F51EA1A-04B8-4122-9D04-4C8AA042C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83" y="149054"/>
            <a:ext cx="1471441" cy="11675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329A886-A57F-4D55-A3CD-CE0E17233CB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244" y="94957"/>
            <a:ext cx="1521638" cy="1276643"/>
          </a:xfrm>
          <a:prstGeom prst="rect">
            <a:avLst/>
          </a:prstGeom>
        </p:spPr>
      </p:pic>
      <p:sp>
        <p:nvSpPr>
          <p:cNvPr id="10" name="Cruz 9">
            <a:extLst>
              <a:ext uri="{FF2B5EF4-FFF2-40B4-BE49-F238E27FC236}">
                <a16:creationId xmlns:a16="http://schemas.microsoft.com/office/drawing/2014/main" id="{11247C67-9368-471E-B3B2-95854AB5F6F3}"/>
              </a:ext>
            </a:extLst>
          </p:cNvPr>
          <p:cNvSpPr/>
          <p:nvPr/>
        </p:nvSpPr>
        <p:spPr>
          <a:xfrm>
            <a:off x="8778240" y="3132238"/>
            <a:ext cx="1153551" cy="108807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Marcador de contenido 7">
            <a:extLst>
              <a:ext uri="{FF2B5EF4-FFF2-40B4-BE49-F238E27FC236}">
                <a16:creationId xmlns:a16="http://schemas.microsoft.com/office/drawing/2014/main" id="{756C15E9-5087-4C69-8062-CF2281B32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9891" y="2929354"/>
            <a:ext cx="1749657" cy="145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02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9809EA-CE30-4B24-A15F-3C70EBCE6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GYAKORLATI PÉLDÁK</a:t>
            </a:r>
            <a:r>
              <a:rPr lang="es-ES" dirty="0"/>
              <a:t> </a:t>
            </a:r>
            <a:r>
              <a:rPr lang="hu-HU" dirty="0"/>
              <a:t>‚</a:t>
            </a:r>
            <a:r>
              <a:rPr lang="es-ES" dirty="0"/>
              <a:t>A</a:t>
            </a:r>
            <a:r>
              <a:rPr lang="hu-HU" dirty="0"/>
              <a:t>’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24842F-5363-4968-A8F1-224D57EB3B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5568563" cy="4023359"/>
          </a:xfrm>
        </p:spPr>
        <p:txBody>
          <a:bodyPr>
            <a:normAutofit/>
          </a:bodyPr>
          <a:lstStyle/>
          <a:p>
            <a:r>
              <a:rPr lang="es-ES" sz="2000" dirty="0"/>
              <a:t>Egy </a:t>
            </a:r>
            <a:r>
              <a:rPr lang="hu-HU" sz="2000" dirty="0"/>
              <a:t>telep,</a:t>
            </a:r>
            <a:r>
              <a:rPr lang="es-ES" sz="2000" dirty="0"/>
              <a:t> ahol az elválasztás után problémák merültek fel, a takarmányozás megkezdésekor a </a:t>
            </a:r>
            <a:r>
              <a:rPr lang="hu-HU" sz="2000" dirty="0"/>
              <a:t>lágy</a:t>
            </a:r>
            <a:r>
              <a:rPr lang="es-ES" sz="2000" dirty="0"/>
              <a:t> széklet miatt. E</a:t>
            </a:r>
            <a:r>
              <a:rPr lang="hu-HU" sz="2000" dirty="0"/>
              <a:t>z</a:t>
            </a:r>
            <a:r>
              <a:rPr lang="es-ES" sz="2000" dirty="0"/>
              <a:t> rossz hatással van a malacok növekedésére.</a:t>
            </a:r>
            <a:endParaRPr lang="hu-HU" sz="2000" dirty="0"/>
          </a:p>
          <a:p>
            <a:r>
              <a:rPr lang="es-ES" sz="2000" dirty="0"/>
              <a:t>Ennek a bélrendszeri rendellenességnek a megoldására a gazda az elválasztást követő 7 napban kipróbál</a:t>
            </a:r>
            <a:r>
              <a:rPr lang="hu-HU" sz="2000" dirty="0"/>
              <a:t>t</a:t>
            </a:r>
            <a:r>
              <a:rPr lang="es-ES" sz="2000" dirty="0"/>
              <a:t>a a </a:t>
            </a:r>
            <a:r>
              <a:rPr lang="es-ES" sz="2000" b="1" dirty="0"/>
              <a:t>Zincolac</a:t>
            </a:r>
            <a:r>
              <a:rPr lang="es-ES" sz="2000" dirty="0"/>
              <a:t>ot.</a:t>
            </a:r>
            <a:endParaRPr lang="hu-HU" sz="2000" dirty="0"/>
          </a:p>
          <a:p>
            <a:r>
              <a:rPr lang="hu-HU" sz="2000" dirty="0"/>
              <a:t>Adagolás</a:t>
            </a:r>
            <a:r>
              <a:rPr lang="es-ES" sz="2000" dirty="0"/>
              <a:t>: 2L/1000L </a:t>
            </a:r>
            <a:r>
              <a:rPr lang="hu-HU" sz="2000" dirty="0"/>
              <a:t>ivóvíz</a:t>
            </a:r>
            <a:r>
              <a:rPr lang="es-ES" sz="2000" dirty="0"/>
              <a:t>. </a:t>
            </a:r>
          </a:p>
          <a:p>
            <a:r>
              <a:rPr lang="es-ES" sz="2000" dirty="0"/>
              <a:t>Eredmények: normális </a:t>
            </a:r>
            <a:r>
              <a:rPr lang="hu-HU" sz="2000" dirty="0"/>
              <a:t>széklet</a:t>
            </a:r>
            <a:r>
              <a:rPr lang="es-ES" sz="2000" dirty="0"/>
              <a:t>, jobb takarmányfogyasztás és az állatok jobb növekedése.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54A4BF-1EF8-4489-A3C7-8F63D1EC3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www.andnutrition.com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8B80AF1-F12C-4434-9DB6-6B7D6416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83" y="149054"/>
            <a:ext cx="1153143" cy="9149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333E8BE-E112-4D2A-BC37-BEAB5AAADD9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244" y="94957"/>
            <a:ext cx="1521638" cy="1276643"/>
          </a:xfrm>
          <a:prstGeom prst="rect">
            <a:avLst/>
          </a:prstGeom>
        </p:spPr>
      </p:pic>
      <p:pic>
        <p:nvPicPr>
          <p:cNvPr id="13" name="Marcador de contenido 12" descr="Imagen que contiene animal, interior, puesto, perro&#10;&#10;Descripción generada automáticamente">
            <a:extLst>
              <a:ext uri="{FF2B5EF4-FFF2-40B4-BE49-F238E27FC236}">
                <a16:creationId xmlns:a16="http://schemas.microsoft.com/office/drawing/2014/main" id="{D97CF810-62C8-4F33-93FE-986FA9F2CC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724783" y="2779048"/>
            <a:ext cx="3584984" cy="2325742"/>
          </a:xfrm>
        </p:spPr>
      </p:pic>
    </p:spTree>
    <p:extLst>
      <p:ext uri="{BB962C8B-B14F-4D97-AF65-F5344CB8AC3E}">
        <p14:creationId xmlns:p14="http://schemas.microsoft.com/office/powerpoint/2010/main" val="1646143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49A8C2-3F47-41DD-AB78-38BDCA76E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GYAKORLATI PÉLDÁK</a:t>
            </a:r>
            <a:r>
              <a:rPr lang="es-ES" dirty="0"/>
              <a:t> </a:t>
            </a:r>
            <a:r>
              <a:rPr lang="hu-HU" dirty="0"/>
              <a:t>‚</a:t>
            </a:r>
            <a:r>
              <a:rPr lang="es-ES" dirty="0"/>
              <a:t>B</a:t>
            </a:r>
            <a:r>
              <a:rPr lang="hu-HU" dirty="0"/>
              <a:t>’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CD6577-868E-46C9-B32E-083140163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45734"/>
            <a:ext cx="5999204" cy="4023359"/>
          </a:xfrm>
        </p:spPr>
        <p:txBody>
          <a:bodyPr>
            <a:normAutofit/>
          </a:bodyPr>
          <a:lstStyle/>
          <a:p>
            <a:r>
              <a:rPr lang="es-ES" sz="1800" dirty="0"/>
              <a:t>Gazdaság, ahol gondok vannak a takarmányozás átáll</a:t>
            </a:r>
            <a:r>
              <a:rPr lang="hu-HU" sz="1800" dirty="0" err="1"/>
              <a:t>ásánál</a:t>
            </a:r>
            <a:r>
              <a:rPr lang="es-ES" sz="1800" dirty="0"/>
              <a:t> a prestarterről a starterre. A prestarter takarmányban cink-oxidot, a starterben pedig amoxicilint használtak.</a:t>
            </a:r>
            <a:endParaRPr lang="hu-HU" sz="1800" dirty="0"/>
          </a:p>
          <a:p>
            <a:r>
              <a:rPr lang="hu-HU" sz="1800" dirty="0"/>
              <a:t>A </a:t>
            </a:r>
            <a:r>
              <a:rPr lang="es-ES" sz="1800" dirty="0"/>
              <a:t>takarmányváltás</a:t>
            </a:r>
            <a:r>
              <a:rPr lang="hu-HU" sz="1800" dirty="0"/>
              <a:t>kor</a:t>
            </a:r>
            <a:r>
              <a:rPr lang="es-ES" sz="1800" dirty="0"/>
              <a:t> a cink-oxid használatának abbahagyása miatt problémák jelentkeznek, és </a:t>
            </a:r>
            <a:r>
              <a:rPr lang="hu-HU" sz="1800" dirty="0"/>
              <a:t>lágy</a:t>
            </a:r>
            <a:r>
              <a:rPr lang="es-ES" sz="1800" dirty="0"/>
              <a:t> széklet és hasmenés fordul elő, a malacok pedig lassabban nőnek.</a:t>
            </a:r>
            <a:endParaRPr lang="hu-HU" sz="1800" dirty="0"/>
          </a:p>
          <a:p>
            <a:r>
              <a:rPr lang="es-ES" sz="1800" dirty="0"/>
              <a:t>5 napon keresztül </a:t>
            </a:r>
            <a:r>
              <a:rPr lang="es-ES" sz="1800" b="1" dirty="0"/>
              <a:t>Zincolac</a:t>
            </a:r>
            <a:r>
              <a:rPr lang="es-ES" sz="1800" dirty="0"/>
              <a:t>-kísérlet, 2L/1000 ivóvíz adaggal.</a:t>
            </a:r>
            <a:endParaRPr lang="hu-HU" sz="1800" dirty="0"/>
          </a:p>
          <a:p>
            <a:r>
              <a:rPr lang="es-ES" sz="1800" dirty="0"/>
              <a:t>Eredmények: nincs több hasmenéses probléma a takarmányváltáskor, és az állatok növekedése jó, sőt, még jobb, 20 kg-ról 22 kg-ra nőtt a végső súlyuk a starter</a:t>
            </a:r>
            <a:r>
              <a:rPr lang="hu-HU" sz="1800" dirty="0"/>
              <a:t> </a:t>
            </a:r>
            <a:r>
              <a:rPr lang="es-ES" sz="1800" dirty="0"/>
              <a:t>fázisban.</a:t>
            </a:r>
            <a:endParaRPr lang="es-ES" dirty="0"/>
          </a:p>
        </p:txBody>
      </p:sp>
      <p:pic>
        <p:nvPicPr>
          <p:cNvPr id="9" name="Marcador de contenido 8" descr="Imagen que contiene alimentos, perro, comida, hombre&#10;&#10;Descripción generada automáticamente">
            <a:extLst>
              <a:ext uri="{FF2B5EF4-FFF2-40B4-BE49-F238E27FC236}">
                <a16:creationId xmlns:a16="http://schemas.microsoft.com/office/drawing/2014/main" id="{1C70CB74-27D7-42BF-9786-F36C7753B8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13604" y="2631830"/>
            <a:ext cx="4611708" cy="2165253"/>
          </a:xfrm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8EEA2E-6471-4FE9-9D66-8EFA1E250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www.andnutrition.com</a:t>
            </a:r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36FC796-00DC-41BF-A62D-2DA48F99C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83" y="149054"/>
            <a:ext cx="1153143" cy="9149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B48D0A2-A9B6-4EC8-A5CD-150264C4E5F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244" y="94957"/>
            <a:ext cx="1521638" cy="127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53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686705-5F71-4812-A005-D590166B7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GYAKORLATI ESETEK ‚</a:t>
            </a:r>
            <a:r>
              <a:rPr lang="es-ES" dirty="0"/>
              <a:t>C</a:t>
            </a:r>
            <a:r>
              <a:rPr lang="hu-HU" dirty="0"/>
              <a:t>’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3FFE48-C89B-477D-BABC-D9BC555E76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1956391"/>
            <a:ext cx="4520893" cy="4467523"/>
          </a:xfrm>
        </p:spPr>
        <p:txBody>
          <a:bodyPr>
            <a:noAutofit/>
          </a:bodyPr>
          <a:lstStyle/>
          <a:p>
            <a:r>
              <a:rPr lang="hu-HU" sz="1800" dirty="0"/>
              <a:t>A malacok nagymértékű elhullását okozó béta </a:t>
            </a:r>
            <a:r>
              <a:rPr lang="hu-HU" sz="1800" dirty="0" err="1"/>
              <a:t>hemolitikus</a:t>
            </a:r>
            <a:r>
              <a:rPr lang="hu-HU" sz="1800" dirty="0"/>
              <a:t> E. coli baktériummal kapcsolatos problémákkal küzdő gazdaság.</a:t>
            </a:r>
          </a:p>
          <a:p>
            <a:r>
              <a:rPr lang="es-ES" sz="1800" dirty="0"/>
              <a:t>A gazd</a:t>
            </a:r>
            <a:r>
              <a:rPr lang="hu-HU" sz="1800" dirty="0" err="1"/>
              <a:t>ának</a:t>
            </a:r>
            <a:r>
              <a:rPr lang="hu-HU" sz="1800" dirty="0"/>
              <a:t> bizonyított </a:t>
            </a:r>
            <a:r>
              <a:rPr lang="es-ES" sz="1800" dirty="0"/>
              <a:t>a Zincolac, a halálozási arány alacsonyabb, de még mindig vannak esetek.</a:t>
            </a:r>
            <a:endParaRPr lang="hu-HU" sz="1800" dirty="0"/>
          </a:p>
          <a:p>
            <a:r>
              <a:rPr lang="es-ES" sz="1800" dirty="0"/>
              <a:t>A mi lehetőségünk ezekben az esetekben az andCID vízzel FLP-vel kombinálni, a pH-t 4,5-ig csökkenteni. Amikor hozzáadjuk a Zincolacot, a pH 6,0 lesz (a kezdeti 7,8).  Ebben az esetben 250 mL/1000L de FLP-t adunk hozzá, hogy elérjük a 4,5 értéket.</a:t>
            </a:r>
            <a:endParaRPr lang="hu-HU" sz="1800" dirty="0"/>
          </a:p>
          <a:p>
            <a:r>
              <a:rPr lang="es-ES" sz="1800" dirty="0"/>
              <a:t>Eredmények: a béta</a:t>
            </a:r>
            <a:r>
              <a:rPr lang="hu-HU" sz="1800" dirty="0"/>
              <a:t>-h</a:t>
            </a:r>
            <a:r>
              <a:rPr lang="es-ES" sz="1800" dirty="0"/>
              <a:t>emolitikus </a:t>
            </a:r>
            <a:r>
              <a:rPr lang="es-ES" sz="1800" i="1" dirty="0"/>
              <a:t>E. coli</a:t>
            </a:r>
            <a:r>
              <a:rPr lang="es-ES" sz="1800" dirty="0"/>
              <a:t> nem okozott több problémát, és az állatok jobban fejlődtek.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5EF3ED-47AF-47BE-9F17-A4C13180C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www.andnutrition.com</a:t>
            </a:r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8EFE26F-FE59-427E-906B-F4B801EAE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298" y="165626"/>
            <a:ext cx="1337351" cy="68498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FA925A5-062B-4FBE-A1B6-B7DABC54209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244" y="94957"/>
            <a:ext cx="1521638" cy="1276643"/>
          </a:xfrm>
          <a:prstGeom prst="rect">
            <a:avLst/>
          </a:prstGeom>
        </p:spPr>
      </p:pic>
      <p:pic>
        <p:nvPicPr>
          <p:cNvPr id="13" name="Marcador de contenido 12" descr="Imagen que contiene animal, mamífero, vaca, interior&#10;&#10;Descripción generada automáticamente">
            <a:extLst>
              <a:ext uri="{FF2B5EF4-FFF2-40B4-BE49-F238E27FC236}">
                <a16:creationId xmlns:a16="http://schemas.microsoft.com/office/drawing/2014/main" id="{330AE9B3-C61A-4FB6-9D12-E7086D8912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780947" y="2909389"/>
            <a:ext cx="4913574" cy="1831423"/>
          </a:xfr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43D1077-805C-3402-C8BE-5B3A2C1EBD5E}"/>
              </a:ext>
            </a:extLst>
          </p:cNvPr>
          <p:cNvSpPr txBox="1"/>
          <p:nvPr/>
        </p:nvSpPr>
        <p:spPr>
          <a:xfrm>
            <a:off x="5915891" y="5306291"/>
            <a:ext cx="5472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PORTUGÁL</a:t>
            </a:r>
            <a:r>
              <a:rPr lang="hu-HU" dirty="0"/>
              <a:t> </a:t>
            </a:r>
            <a:r>
              <a:rPr lang="es-ES" dirty="0"/>
              <a:t>malacok 25%-a ZINKOLÁKOT I</a:t>
            </a:r>
            <a:r>
              <a:rPr lang="hu-HU" dirty="0"/>
              <a:t>S</a:t>
            </a:r>
            <a:r>
              <a:rPr lang="es-ES" dirty="0"/>
              <a:t>ZIK. SPANYOLORSZÁGBAN A LEGNAGYOBB </a:t>
            </a:r>
            <a:r>
              <a:rPr lang="hu-HU" dirty="0"/>
              <a:t>TELEPEK</a:t>
            </a:r>
            <a:r>
              <a:rPr lang="es-ES" dirty="0"/>
              <a:t> HASZNÁLJÁK.</a:t>
            </a:r>
          </a:p>
        </p:txBody>
      </p:sp>
    </p:spTree>
    <p:extLst>
      <p:ext uri="{BB962C8B-B14F-4D97-AF65-F5344CB8AC3E}">
        <p14:creationId xmlns:p14="http://schemas.microsoft.com/office/powerpoint/2010/main" val="1003294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626CFA-979F-476C-B707-A0528196A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GYAKORLATI ESETEK ‚</a:t>
            </a:r>
            <a:r>
              <a:rPr lang="es-ES" dirty="0"/>
              <a:t>D</a:t>
            </a:r>
            <a:r>
              <a:rPr lang="hu-HU" dirty="0"/>
              <a:t>’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497C5B-FBD6-4A5B-801C-1E222C0A1A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1956391"/>
            <a:ext cx="6346080" cy="4467523"/>
          </a:xfrm>
        </p:spPr>
        <p:txBody>
          <a:bodyPr>
            <a:noAutofit/>
          </a:bodyPr>
          <a:lstStyle/>
          <a:p>
            <a:r>
              <a:rPr lang="es-ES" sz="2400" dirty="0"/>
              <a:t>Hizlaló gazdaság, néhány esetben </a:t>
            </a:r>
            <a:r>
              <a:rPr lang="hu-HU" sz="2400" dirty="0"/>
              <a:t>lágy</a:t>
            </a:r>
            <a:r>
              <a:rPr lang="es-ES" sz="2400" dirty="0"/>
              <a:t> széklet és hasmenés az állatok belépésénél. Ezt környezeti stressz okozhatta.</a:t>
            </a:r>
            <a:endParaRPr lang="hu-HU" sz="2400" dirty="0"/>
          </a:p>
          <a:p>
            <a:r>
              <a:rPr lang="es-ES" sz="2400" dirty="0"/>
              <a:t>Kísérletet végeztünk a Zincolac-kal, hogy javítsuk </a:t>
            </a:r>
            <a:r>
              <a:rPr lang="hu-HU" sz="2400" dirty="0"/>
              <a:t>az állapotukat</a:t>
            </a:r>
            <a:r>
              <a:rPr lang="es-ES" sz="2400" dirty="0"/>
              <a:t>, és csökkentsük a rendellenességek okozta kellemetlenségeket.</a:t>
            </a:r>
            <a:endParaRPr lang="hu-HU" sz="2400" dirty="0"/>
          </a:p>
          <a:p>
            <a:r>
              <a:rPr lang="hu-HU" sz="2400" dirty="0"/>
              <a:t>Adagolás</a:t>
            </a:r>
            <a:r>
              <a:rPr lang="es-ES" sz="2400" dirty="0"/>
              <a:t>: 1,5L/1000</a:t>
            </a:r>
            <a:r>
              <a:rPr lang="hu-HU" sz="2400" dirty="0"/>
              <a:t>L, 7 napon keresztül</a:t>
            </a:r>
            <a:endParaRPr lang="es-ES" sz="2400" dirty="0"/>
          </a:p>
          <a:p>
            <a:r>
              <a:rPr lang="hu-HU" sz="2400" dirty="0"/>
              <a:t>Eredmények</a:t>
            </a:r>
            <a:r>
              <a:rPr lang="es-ES" sz="2400" dirty="0"/>
              <a:t>: </a:t>
            </a:r>
          </a:p>
          <a:p>
            <a:r>
              <a:rPr lang="hu-HU" sz="2400" dirty="0"/>
              <a:t>Lágy </a:t>
            </a:r>
            <a:r>
              <a:rPr lang="es-ES" sz="2400" dirty="0"/>
              <a:t>széklet</a:t>
            </a:r>
            <a:r>
              <a:rPr lang="hu-HU" sz="2400" dirty="0" err="1"/>
              <a:t>et</a:t>
            </a:r>
            <a:r>
              <a:rPr lang="hu-HU" sz="2400" dirty="0"/>
              <a:t> nem tapasztaltak, az </a:t>
            </a:r>
            <a:r>
              <a:rPr lang="hu-HU" sz="2400" dirty="0" err="1"/>
              <a:t>egyedek</a:t>
            </a:r>
            <a:r>
              <a:rPr lang="hu-HU" sz="2400" dirty="0"/>
              <a:t> jobb állapotban vannak a hízlalási fázis kezdetekor</a:t>
            </a:r>
            <a:endParaRPr lang="es-ES" sz="2400" dirty="0"/>
          </a:p>
        </p:txBody>
      </p:sp>
      <p:pic>
        <p:nvPicPr>
          <p:cNvPr id="9" name="Marcador de contenido 8" descr="Imagen que contiene perro, interior, animal, cerca&#10;&#10;Descripción generada automáticamente">
            <a:extLst>
              <a:ext uri="{FF2B5EF4-FFF2-40B4-BE49-F238E27FC236}">
                <a16:creationId xmlns:a16="http://schemas.microsoft.com/office/drawing/2014/main" id="{4D9C6497-67EF-4DE8-8055-9BB3F78E3C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36779" y="2269655"/>
            <a:ext cx="3918901" cy="2935393"/>
          </a:xfrm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A62B73-E970-42DE-A9EF-5B76F03EA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www.andnutrition.com</a:t>
            </a:r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C13C69-C6A5-4604-94AB-1BB2B535F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83" y="149054"/>
            <a:ext cx="1153143" cy="9149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1034EB9-BC30-498C-8472-1EBD2152455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244" y="94957"/>
            <a:ext cx="1521638" cy="127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21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BCB83C-B0F0-4C33-89A8-1622DC23E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1176" y="4017333"/>
            <a:ext cx="10993549" cy="1229915"/>
          </a:xfrm>
        </p:spPr>
        <p:txBody>
          <a:bodyPr>
            <a:normAutofit/>
          </a:bodyPr>
          <a:lstStyle/>
          <a:p>
            <a:pPr algn="ctr"/>
            <a:r>
              <a:rPr lang="es-ES" sz="6000" dirty="0">
                <a:solidFill>
                  <a:schemeClr val="bg1"/>
                </a:solidFill>
              </a:rPr>
              <a:t>ENTEROHELP</a:t>
            </a:r>
            <a:endParaRPr lang="es-ES" sz="6000" b="1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674641-50C6-482A-9161-8510DF2284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/>
              <a:t>ERŐS MOLEKULÁK ÉS TUDÁS AZ ÚJ KIHÍVÁSOKKAL SZEMBEN</a:t>
            </a:r>
            <a:endParaRPr lang="es-ES" sz="2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E7B5989-6FA7-4182-BAB6-B2CDCB8CC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33"/>
            <a:ext cx="941176" cy="74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8E8D18-271F-444F-A33F-9CE1C6CA8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8642" y="0"/>
            <a:ext cx="1143358" cy="914399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C5C65A8-8A44-4228-9A21-D8E65957F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ANIMAL NUTRITION GROUP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B2029F0-983A-46C3-A3D7-A3EE0D522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886" y="68961"/>
            <a:ext cx="1528167" cy="147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50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79001E-A0A2-4A4E-91ED-DF9CC4029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INTÉZKEDÉSEK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3EAD6D-630D-40AC-B451-E50C05B96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02" y="1494598"/>
            <a:ext cx="11029615" cy="408447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A </a:t>
            </a:r>
            <a:r>
              <a:rPr lang="en-US" sz="2000" dirty="0" err="1"/>
              <a:t>bélnyálkahártya</a:t>
            </a:r>
            <a:r>
              <a:rPr lang="en-US" sz="2000" dirty="0"/>
              <a:t> </a:t>
            </a:r>
            <a:r>
              <a:rPr lang="en-US" sz="2000" dirty="0" err="1"/>
              <a:t>védelme</a:t>
            </a:r>
            <a:r>
              <a:rPr lang="en-US" sz="2000" dirty="0"/>
              <a:t>, </a:t>
            </a:r>
            <a:r>
              <a:rPr lang="en-US" sz="2000" dirty="0" err="1"/>
              <a:t>ami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emésztési</a:t>
            </a:r>
            <a:r>
              <a:rPr lang="en-US" sz="2000" dirty="0"/>
              <a:t> </a:t>
            </a:r>
            <a:r>
              <a:rPr lang="en-US" sz="2000" dirty="0" err="1"/>
              <a:t>problémák</a:t>
            </a:r>
            <a:r>
              <a:rPr lang="en-US" sz="2000" dirty="0"/>
              <a:t> </a:t>
            </a:r>
            <a:r>
              <a:rPr lang="en-US" sz="2000" dirty="0" err="1"/>
              <a:t>csökkenését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a </a:t>
            </a:r>
            <a:r>
              <a:rPr lang="en-US" sz="2000" dirty="0" err="1"/>
              <a:t>tápanyagok</a:t>
            </a:r>
            <a:r>
              <a:rPr lang="en-US" sz="2000" dirty="0"/>
              <a:t> </a:t>
            </a:r>
            <a:r>
              <a:rPr lang="en-US" sz="2000" dirty="0" err="1"/>
              <a:t>jobb</a:t>
            </a:r>
            <a:r>
              <a:rPr lang="en-US" sz="2000" dirty="0"/>
              <a:t> </a:t>
            </a:r>
            <a:r>
              <a:rPr lang="en-US" sz="2000" dirty="0" err="1"/>
              <a:t>felszívódását</a:t>
            </a:r>
            <a:r>
              <a:rPr lang="en-US" sz="2000" dirty="0"/>
              <a:t> </a:t>
            </a:r>
            <a:r>
              <a:rPr lang="en-US" sz="2000" dirty="0" err="1"/>
              <a:t>eredményezi</a:t>
            </a:r>
            <a:r>
              <a:rPr lang="en-US" sz="2000" dirty="0"/>
              <a:t>.</a:t>
            </a:r>
            <a:endParaRPr lang="hu-HU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 err="1"/>
              <a:t>Természetes</a:t>
            </a:r>
            <a:r>
              <a:rPr lang="en-US" sz="2000" dirty="0"/>
              <a:t> </a:t>
            </a:r>
            <a:r>
              <a:rPr lang="en-US" sz="2000" dirty="0" err="1"/>
              <a:t>összetevői</a:t>
            </a:r>
            <a:r>
              <a:rPr lang="en-US" sz="2000" dirty="0"/>
              <a:t> </a:t>
            </a:r>
            <a:r>
              <a:rPr lang="en-US" sz="2000" dirty="0" err="1"/>
              <a:t>antibakteriális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gombaölő</a:t>
            </a:r>
            <a:r>
              <a:rPr lang="en-US" sz="2000" dirty="0"/>
              <a:t> </a:t>
            </a:r>
            <a:r>
              <a:rPr lang="en-US" sz="2000" dirty="0" err="1"/>
              <a:t>hatásúak</a:t>
            </a:r>
            <a:r>
              <a:rPr lang="en-US" sz="2000" dirty="0"/>
              <a:t> (mind a </a:t>
            </a:r>
            <a:r>
              <a:rPr lang="en-US" sz="2000" dirty="0" err="1"/>
              <a:t>bélben</a:t>
            </a:r>
            <a:r>
              <a:rPr lang="en-US" sz="2000" dirty="0"/>
              <a:t>, mind </a:t>
            </a:r>
            <a:r>
              <a:rPr lang="en-US" sz="2000" dirty="0" err="1"/>
              <a:t>más</a:t>
            </a:r>
            <a:r>
              <a:rPr lang="en-US" sz="2000" dirty="0"/>
              <a:t> </a:t>
            </a:r>
            <a:r>
              <a:rPr lang="en-US" sz="2000" dirty="0" err="1"/>
              <a:t>szinteken</a:t>
            </a:r>
            <a:r>
              <a:rPr lang="en-US" sz="2000" dirty="0"/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 </a:t>
            </a:r>
            <a:r>
              <a:rPr lang="en-US" sz="2000" dirty="0" err="1"/>
              <a:t>bélflóra</a:t>
            </a:r>
            <a:r>
              <a:rPr lang="en-US" sz="2000" dirty="0"/>
              <a:t> </a:t>
            </a:r>
            <a:r>
              <a:rPr lang="en-US" sz="2000" dirty="0" err="1"/>
              <a:t>természetes</a:t>
            </a:r>
            <a:r>
              <a:rPr lang="en-US" sz="2000" dirty="0"/>
              <a:t> </a:t>
            </a:r>
            <a:r>
              <a:rPr lang="en-US" sz="2000" dirty="0" err="1"/>
              <a:t>szabályozása</a:t>
            </a:r>
            <a:r>
              <a:rPr lang="en-US" sz="2000" dirty="0"/>
              <a:t> (</a:t>
            </a:r>
            <a:r>
              <a:rPr lang="en-US" sz="2000" dirty="0" err="1"/>
              <a:t>patogén</a:t>
            </a:r>
            <a:r>
              <a:rPr lang="en-US" sz="2000" dirty="0"/>
              <a:t> </a:t>
            </a:r>
            <a:r>
              <a:rPr lang="en-US" sz="2000" dirty="0" err="1"/>
              <a:t>enterális</a:t>
            </a:r>
            <a:r>
              <a:rPr lang="en-US" sz="2000" dirty="0"/>
              <a:t> </a:t>
            </a:r>
            <a:r>
              <a:rPr lang="en-US" sz="2000" i="1" dirty="0"/>
              <a:t>Coccidia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i="1" dirty="0" err="1"/>
              <a:t>Cryptosporidia</a:t>
            </a:r>
            <a:r>
              <a:rPr lang="en-US" sz="2000" i="1" dirty="0"/>
              <a:t> </a:t>
            </a:r>
            <a:r>
              <a:rPr lang="en-US" sz="2000" dirty="0" err="1"/>
              <a:t>gátlása</a:t>
            </a:r>
            <a:r>
              <a:rPr lang="en-US" sz="2000" dirty="0"/>
              <a:t>). 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000" b="1" dirty="0">
                <a:highlight>
                  <a:srgbClr val="FFFF00"/>
                </a:highlight>
              </a:rPr>
              <a:t>A Clostridium gátlása</a:t>
            </a:r>
            <a:r>
              <a:rPr lang="es-ES" sz="2000" b="1" dirty="0">
                <a:highlight>
                  <a:srgbClr val="FFFF00"/>
                </a:highlight>
                <a:sym typeface="Wingdings" panose="05000000000000000000" pitchFamily="2" charset="2"/>
              </a:rPr>
              <a:t></a:t>
            </a:r>
            <a:r>
              <a:rPr lang="es-ES" sz="2000" b="1" dirty="0">
                <a:highlight>
                  <a:srgbClr val="FFFF00"/>
                </a:highlight>
              </a:rPr>
              <a:t> Kifejezetten nekrotikus bélgyulladás</a:t>
            </a:r>
            <a:endParaRPr lang="hu-HU" sz="2000" b="1" dirty="0">
              <a:highlight>
                <a:srgbClr val="FFFF00"/>
              </a:highlight>
            </a:endParaRPr>
          </a:p>
          <a:p>
            <a:pPr marL="457200" indent="-457200">
              <a:buFont typeface="+mj-lt"/>
              <a:buAutoNum type="arabicPeriod"/>
            </a:pPr>
            <a:r>
              <a:rPr lang="hu-HU" sz="2000" b="1" dirty="0">
                <a:highlight>
                  <a:srgbClr val="FFFF00"/>
                </a:highlight>
                <a:sym typeface="Wingdings" panose="05000000000000000000" pitchFamily="2" charset="2"/>
              </a:rPr>
              <a:t>Baktericid hatás</a:t>
            </a:r>
            <a:r>
              <a:rPr lang="es-ES" sz="2000" b="1" dirty="0">
                <a:highlight>
                  <a:srgbClr val="FFFF00"/>
                </a:highlight>
                <a:sym typeface="Wingdings" panose="05000000000000000000" pitchFamily="2" charset="2"/>
              </a:rPr>
              <a:t> </a:t>
            </a:r>
            <a:r>
              <a:rPr lang="es-ES" sz="2000" b="1" i="1" dirty="0">
                <a:highlight>
                  <a:srgbClr val="FFFF00"/>
                </a:highlight>
                <a:sym typeface="Wingdings" panose="05000000000000000000" pitchFamily="2" charset="2"/>
              </a:rPr>
              <a:t>Salmonella </a:t>
            </a:r>
            <a:r>
              <a:rPr lang="hu-HU" sz="2000" b="1" dirty="0">
                <a:highlight>
                  <a:srgbClr val="FFFF00"/>
                </a:highlight>
                <a:sym typeface="Wingdings" panose="05000000000000000000" pitchFamily="2" charset="2"/>
              </a:rPr>
              <a:t>és </a:t>
            </a:r>
            <a:r>
              <a:rPr lang="es-ES" sz="2000" b="1" i="1" dirty="0">
                <a:highlight>
                  <a:srgbClr val="FFFF00"/>
                </a:highlight>
                <a:sym typeface="Wingdings" panose="05000000000000000000" pitchFamily="2" charset="2"/>
              </a:rPr>
              <a:t>E.coli.</a:t>
            </a:r>
            <a:endParaRPr lang="es-ES" sz="2000" b="1" dirty="0">
              <a:highlight>
                <a:srgbClr val="FFFF00"/>
              </a:highlight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/>
              <a:t>Természetes</a:t>
            </a:r>
            <a:r>
              <a:rPr lang="en-US" sz="2000" dirty="0"/>
              <a:t> </a:t>
            </a:r>
            <a:r>
              <a:rPr lang="hu-HU" sz="2000" dirty="0"/>
              <a:t>hozamfokozó </a:t>
            </a:r>
            <a:r>
              <a:rPr lang="en-US" sz="2000" dirty="0"/>
              <a:t>(</a:t>
            </a:r>
            <a:r>
              <a:rPr lang="hu-HU" sz="2000" dirty="0"/>
              <a:t>javítja </a:t>
            </a:r>
            <a:r>
              <a:rPr lang="en-US" sz="2000" dirty="0"/>
              <a:t>a </a:t>
            </a:r>
            <a:r>
              <a:rPr lang="en-US" sz="2000" dirty="0" err="1"/>
              <a:t>növekedést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csökkenti</a:t>
            </a:r>
            <a:r>
              <a:rPr lang="en-US" sz="2000" dirty="0"/>
              <a:t> a </a:t>
            </a:r>
            <a:r>
              <a:rPr lang="en-US" sz="2000" dirty="0" err="1"/>
              <a:t>takarmány</a:t>
            </a:r>
            <a:r>
              <a:rPr lang="hu-HU" sz="2000" dirty="0"/>
              <a:t>hasznosítási </a:t>
            </a:r>
            <a:r>
              <a:rPr lang="en-US" sz="2000" dirty="0" err="1"/>
              <a:t>arányt</a:t>
            </a:r>
            <a:r>
              <a:rPr lang="en-US" sz="2000" dirty="0"/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000" dirty="0"/>
              <a:t>H</a:t>
            </a:r>
            <a:r>
              <a:rPr lang="en-US" sz="2000" dirty="0" err="1"/>
              <a:t>asmenés</a:t>
            </a:r>
            <a:r>
              <a:rPr lang="en-US" sz="2000" dirty="0"/>
              <a:t> </a:t>
            </a:r>
            <a:r>
              <a:rPr lang="en-US" sz="2000" dirty="0" err="1"/>
              <a:t>megelőzése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kezelése</a:t>
            </a:r>
            <a:r>
              <a:rPr lang="en-US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000" dirty="0"/>
              <a:t>Gyógyszerhasználat csökkentése</a:t>
            </a:r>
            <a:r>
              <a:rPr lang="en-US" sz="2000" dirty="0"/>
              <a:t>. </a:t>
            </a:r>
            <a:endParaRPr lang="es-ES" sz="200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9C79F46-861F-4FF2-BE45-1BB047407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ANIMAL NUTRITION GROUP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7D7998A-852C-48C1-9BB1-5DEC07A4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33"/>
            <a:ext cx="941176" cy="74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400164A-5384-4206-9483-0B82921BA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0578" y="9433"/>
            <a:ext cx="995878" cy="96123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911A8B9-D616-4404-A59E-120A1E798B4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4" t="14937" r="13021" b="14938"/>
          <a:stretch/>
        </p:blipFill>
        <p:spPr>
          <a:xfrm>
            <a:off x="10128239" y="93831"/>
            <a:ext cx="995878" cy="79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5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456A853E-E60E-430C-9024-CFBD6B647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33"/>
            <a:ext cx="941176" cy="74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04852A-404A-434C-8C38-6B55EAA16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u-HU" dirty="0"/>
              <a:t>ÖSSZETEVŐK</a:t>
            </a:r>
            <a:endParaRPr lang="en-U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75E879-7F02-43F7-B111-E785F89133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1684" y="2198914"/>
            <a:ext cx="5127172" cy="3670180"/>
          </a:xfrm>
        </p:spPr>
        <p:txBody>
          <a:bodyPr vert="horz" lIns="0" tIns="45720" rIns="0" bIns="45720" rtlCol="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err="1"/>
              <a:t>Monobut</a:t>
            </a:r>
            <a:r>
              <a:rPr lang="hu-HU" sz="2800" dirty="0"/>
              <a:t>i</a:t>
            </a:r>
            <a:r>
              <a:rPr lang="en-US" sz="2800" dirty="0" err="1"/>
              <a:t>rin</a:t>
            </a: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hu-HU" sz="2800" dirty="0"/>
              <a:t>Illóolajok</a:t>
            </a:r>
            <a:endParaRPr lang="en-US" sz="280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3EE58DA-A2EF-4B76-B9F0-64FC9F8F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ANIMAL NUTRITION GROUP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6118114-1D77-4F88-8C97-640F63BB0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0578" y="9433"/>
            <a:ext cx="995878" cy="961238"/>
          </a:xfrm>
          <a:prstGeom prst="rect">
            <a:avLst/>
          </a:prstGeom>
        </p:spPr>
      </p:pic>
      <p:pic>
        <p:nvPicPr>
          <p:cNvPr id="14" name="Marcador de contenido 13">
            <a:extLst>
              <a:ext uri="{FF2B5EF4-FFF2-40B4-BE49-F238E27FC236}">
                <a16:creationId xmlns:a16="http://schemas.microsoft.com/office/drawing/2014/main" id="{1B83B41F-6A6C-48A7-B4B8-3602A00E7C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80" y="123072"/>
            <a:ext cx="3253220" cy="3793056"/>
          </a:xfr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E1F7BBA-8FF3-4D78-9117-CEB263B335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49" y="3916614"/>
            <a:ext cx="2752725" cy="1657350"/>
          </a:xfrm>
          <a:prstGeom prst="rect">
            <a:avLst/>
          </a:prstGeom>
        </p:spPr>
      </p:pic>
      <p:pic>
        <p:nvPicPr>
          <p:cNvPr id="11" name="Imagen 10" descr="Imagen que contiene interior, vegetal, suelo, ajo&#10;&#10;Descripción generada con confianza alta">
            <a:extLst>
              <a:ext uri="{FF2B5EF4-FFF2-40B4-BE49-F238E27FC236}">
                <a16:creationId xmlns:a16="http://schemas.microsoft.com/office/drawing/2014/main" id="{C35BCE65-9F61-4496-BD22-5DCEE13B6F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568" y="4174917"/>
            <a:ext cx="3146136" cy="1806902"/>
          </a:xfrm>
          <a:prstGeom prst="rect">
            <a:avLst/>
          </a:prstGeom>
        </p:spPr>
      </p:pic>
      <p:pic>
        <p:nvPicPr>
          <p:cNvPr id="13" name="Imagen 12" descr="Imagen que contiene vegetal, cebolla, manzana, sentado&#10;&#10;Descripción generada con confianza muy alta">
            <a:extLst>
              <a:ext uri="{FF2B5EF4-FFF2-40B4-BE49-F238E27FC236}">
                <a16:creationId xmlns:a16="http://schemas.microsoft.com/office/drawing/2014/main" id="{ED5DA1AC-F59C-4E88-A5FE-BD6982FFD6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272" y="4163256"/>
            <a:ext cx="2590800" cy="176212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595199BE-64FA-4FAA-9A79-AACD334B8FF1}"/>
              </a:ext>
            </a:extLst>
          </p:cNvPr>
          <p:cNvSpPr txBox="1"/>
          <p:nvPr/>
        </p:nvSpPr>
        <p:spPr>
          <a:xfrm>
            <a:off x="1911291" y="5635981"/>
            <a:ext cx="2173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ym typeface="Wingdings" panose="05000000000000000000" pitchFamily="2" charset="2"/>
              </a:rPr>
              <a:t>Fahéjaldehid</a:t>
            </a:r>
            <a:endParaRPr lang="es-ES" b="1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75F970F8-1E8F-489D-9FDD-2BEB32B2DFF9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4" t="14937" r="13021" b="14938"/>
          <a:stretch/>
        </p:blipFill>
        <p:spPr>
          <a:xfrm>
            <a:off x="10128239" y="93831"/>
            <a:ext cx="995878" cy="79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86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08514" y="-235327"/>
            <a:ext cx="6574972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dirty="0"/>
              <a:t>BUTIRÁT ÉS VAJSAV</a:t>
            </a:r>
            <a:endParaRPr lang="en-US" dirty="0"/>
          </a:p>
        </p:txBody>
      </p:sp>
      <p:sp>
        <p:nvSpPr>
          <p:cNvPr id="11" name="Marcador de contenido 10"/>
          <p:cNvSpPr>
            <a:spLocks noGrp="1"/>
          </p:cNvSpPr>
          <p:nvPr>
            <p:ph sz="half" idx="1"/>
          </p:nvPr>
        </p:nvSpPr>
        <p:spPr>
          <a:xfrm>
            <a:off x="5570607" y="1363956"/>
            <a:ext cx="6193971" cy="4801774"/>
          </a:xfrm>
        </p:spPr>
        <p:txBody>
          <a:bodyPr vert="horz" lIns="0" tIns="45720" rIns="0" bIns="45720" rtlCol="0">
            <a:noAutofit/>
          </a:bodyPr>
          <a:lstStyle/>
          <a:p>
            <a:pPr marL="0" indent="0">
              <a:buNone/>
            </a:pPr>
            <a:r>
              <a:rPr lang="en-US" sz="2000" dirty="0"/>
              <a:t>A </a:t>
            </a:r>
            <a:r>
              <a:rPr lang="en-US" sz="2000" dirty="0" err="1"/>
              <a:t>butirátoknak</a:t>
            </a:r>
            <a:r>
              <a:rPr lang="en-US" sz="2000" dirty="0"/>
              <a:t>* </a:t>
            </a:r>
            <a:r>
              <a:rPr lang="en-US" sz="2000" dirty="0" err="1"/>
              <a:t>tulajdonított</a:t>
            </a:r>
            <a:r>
              <a:rPr lang="en-US" sz="2000" dirty="0"/>
              <a:t> </a:t>
            </a:r>
            <a:r>
              <a:rPr lang="en-US" sz="2000" dirty="0" err="1"/>
              <a:t>hatások</a:t>
            </a:r>
            <a:r>
              <a:rPr lang="en-US" sz="2000" dirty="0"/>
              <a:t> </a:t>
            </a:r>
            <a:r>
              <a:rPr lang="en-US" sz="2000" dirty="0" err="1"/>
              <a:t>közé</a:t>
            </a:r>
            <a:r>
              <a:rPr lang="en-US" sz="2000" dirty="0"/>
              <a:t> </a:t>
            </a:r>
            <a:r>
              <a:rPr lang="en-US" sz="2000" dirty="0" err="1"/>
              <a:t>tartoznak</a:t>
            </a:r>
            <a:r>
              <a:rPr lang="en-US" sz="2000" dirty="0"/>
              <a:t>:  </a:t>
            </a:r>
            <a:br>
              <a:rPr lang="en-US" sz="2000" dirty="0"/>
            </a:b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Jobb </a:t>
            </a:r>
            <a:r>
              <a:rPr lang="en-US" sz="2000" dirty="0" err="1"/>
              <a:t>tápanyag-emészthetőség</a:t>
            </a:r>
            <a:r>
              <a:rPr lang="en-US" sz="2000" dirty="0"/>
              <a:t>, </a:t>
            </a:r>
            <a:r>
              <a:rPr lang="en-US" sz="2000" dirty="0" err="1"/>
              <a:t>ami</a:t>
            </a:r>
            <a:r>
              <a:rPr lang="en-US" sz="2000" dirty="0"/>
              <a:t> a </a:t>
            </a:r>
            <a:r>
              <a:rPr lang="en-US" sz="2000" dirty="0" err="1"/>
              <a:t>teljesítmény</a:t>
            </a:r>
            <a:r>
              <a:rPr lang="en-US" sz="2000" dirty="0"/>
              <a:t> </a:t>
            </a:r>
            <a:r>
              <a:rPr lang="en-US" sz="2000" dirty="0" err="1"/>
              <a:t>növekedését</a:t>
            </a:r>
            <a:r>
              <a:rPr lang="en-US" sz="2000" dirty="0"/>
              <a:t> </a:t>
            </a:r>
            <a:r>
              <a:rPr lang="en-US" sz="2000" dirty="0" err="1"/>
              <a:t>eredményezi</a:t>
            </a:r>
            <a:r>
              <a:rPr lang="en-US" sz="2000" dirty="0"/>
              <a:t>.</a:t>
            </a:r>
            <a:endParaRPr lang="hu-HU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Az </a:t>
            </a:r>
            <a:r>
              <a:rPr lang="en-US" sz="2000" dirty="0" err="1"/>
              <a:t>emésztőenzimek</a:t>
            </a:r>
            <a:r>
              <a:rPr lang="en-US" sz="2000" dirty="0"/>
              <a:t> </a:t>
            </a:r>
            <a:r>
              <a:rPr lang="en-US" sz="2000" dirty="0" err="1"/>
              <a:t>kiválasztásának</a:t>
            </a:r>
            <a:r>
              <a:rPr lang="en-US" sz="2000" dirty="0"/>
              <a:t> </a:t>
            </a:r>
            <a:r>
              <a:rPr lang="en-US" sz="2000" dirty="0" err="1"/>
              <a:t>serkentése</a:t>
            </a:r>
            <a:endParaRPr lang="hu-HU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 </a:t>
            </a:r>
            <a:r>
              <a:rPr lang="en-US" sz="2000" dirty="0" err="1"/>
              <a:t>bél</a:t>
            </a:r>
            <a:r>
              <a:rPr lang="en-US" sz="2000" dirty="0"/>
              <a:t> </a:t>
            </a:r>
            <a:r>
              <a:rPr lang="en-US" sz="2000" dirty="0" err="1"/>
              <a:t>mikrobióta</a:t>
            </a:r>
            <a:r>
              <a:rPr lang="en-US" sz="2000" dirty="0"/>
              <a:t> </a:t>
            </a:r>
            <a:r>
              <a:rPr lang="en-US" sz="2000" dirty="0" err="1"/>
              <a:t>optimalizálása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a </a:t>
            </a:r>
            <a:r>
              <a:rPr lang="en-US" sz="2000" dirty="0" err="1"/>
              <a:t>hám</a:t>
            </a:r>
            <a:r>
              <a:rPr lang="en-US" sz="2000" dirty="0"/>
              <a:t> </a:t>
            </a:r>
            <a:r>
              <a:rPr lang="en-US" sz="2000" dirty="0" err="1"/>
              <a:t>integritásának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védelmi</a:t>
            </a:r>
            <a:r>
              <a:rPr lang="en-US" sz="2000" dirty="0"/>
              <a:t> </a:t>
            </a:r>
            <a:r>
              <a:rPr lang="en-US" sz="2000" dirty="0" err="1"/>
              <a:t>rendszereinek</a:t>
            </a:r>
            <a:r>
              <a:rPr lang="en-US" sz="2000" dirty="0"/>
              <a:t> </a:t>
            </a:r>
            <a:r>
              <a:rPr lang="en-US" sz="2000" dirty="0" err="1"/>
              <a:t>javítása</a:t>
            </a:r>
            <a:endParaRPr lang="hu-HU" sz="2000" dirty="0"/>
          </a:p>
          <a:p>
            <a:pPr marL="457200" indent="-457200">
              <a:buFont typeface="+mj-lt"/>
              <a:buAutoNum type="arabicPeriod"/>
            </a:pPr>
            <a:r>
              <a:rPr lang="hu-HU" sz="2000" dirty="0"/>
              <a:t>Szövetek állapotának javítása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emésztőrendszerben</a:t>
            </a:r>
            <a:endParaRPr lang="hu-HU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 </a:t>
            </a:r>
            <a:r>
              <a:rPr lang="en-US" sz="2000" dirty="0" err="1"/>
              <a:t>bakteriális</a:t>
            </a:r>
            <a:r>
              <a:rPr lang="en-US" sz="2000" dirty="0"/>
              <a:t> </a:t>
            </a:r>
            <a:r>
              <a:rPr lang="en-US" sz="2000" dirty="0" err="1"/>
              <a:t>virulenci</a:t>
            </a:r>
            <a:r>
              <a:rPr lang="hu-HU" sz="2000" dirty="0"/>
              <a:t>a</a:t>
            </a:r>
            <a:r>
              <a:rPr lang="en-US" sz="2000" dirty="0"/>
              <a:t> </a:t>
            </a:r>
            <a:r>
              <a:rPr lang="en-US" sz="2000" dirty="0" err="1"/>
              <a:t>szabályozása</a:t>
            </a:r>
            <a:endParaRPr lang="hu-HU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 </a:t>
            </a:r>
            <a:r>
              <a:rPr lang="en-US" sz="2000" dirty="0" err="1"/>
              <a:t>bakteriális</a:t>
            </a:r>
            <a:r>
              <a:rPr lang="en-US" sz="2000" dirty="0"/>
              <a:t> </a:t>
            </a:r>
            <a:r>
              <a:rPr lang="en-US" sz="2000" dirty="0" err="1"/>
              <a:t>kórokozók</a:t>
            </a:r>
            <a:r>
              <a:rPr lang="en-US" sz="2000" dirty="0"/>
              <a:t> </a:t>
            </a:r>
            <a:r>
              <a:rPr lang="en-US" sz="2000" dirty="0" err="1"/>
              <a:t>által</a:t>
            </a:r>
            <a:r>
              <a:rPr lang="en-US" sz="2000" dirty="0"/>
              <a:t> </a:t>
            </a:r>
            <a:r>
              <a:rPr lang="en-US" sz="2000" dirty="0" err="1"/>
              <a:t>okozott</a:t>
            </a:r>
            <a:r>
              <a:rPr lang="en-US" sz="2000" dirty="0"/>
              <a:t> </a:t>
            </a:r>
            <a:r>
              <a:rPr lang="en-US" sz="2000" dirty="0" err="1"/>
              <a:t>bélrendszeri</a:t>
            </a:r>
            <a:r>
              <a:rPr lang="en-US" sz="2000" dirty="0"/>
              <a:t> </a:t>
            </a:r>
            <a:r>
              <a:rPr lang="en-US" sz="2000" dirty="0" err="1"/>
              <a:t>rendellenességek</a:t>
            </a:r>
            <a:r>
              <a:rPr lang="en-US" sz="2000" dirty="0"/>
              <a:t> </a:t>
            </a:r>
            <a:r>
              <a:rPr lang="hu-HU" sz="2000" dirty="0"/>
              <a:t>kontrollja</a:t>
            </a:r>
            <a:r>
              <a:rPr lang="en-US" sz="2000" dirty="0"/>
              <a:t>, </a:t>
            </a:r>
            <a:r>
              <a:rPr lang="en-US" sz="2000" dirty="0" err="1"/>
              <a:t>különösen</a:t>
            </a:r>
            <a:r>
              <a:rPr lang="en-US" sz="2000" dirty="0"/>
              <a:t> </a:t>
            </a:r>
            <a:r>
              <a:rPr lang="en-US" sz="2000" dirty="0" err="1"/>
              <a:t>fiatal</a:t>
            </a:r>
            <a:r>
              <a:rPr lang="en-US" sz="2000" dirty="0"/>
              <a:t> </a:t>
            </a:r>
            <a:r>
              <a:rPr lang="en-US" sz="2000" dirty="0" err="1"/>
              <a:t>állatoknál</a:t>
            </a:r>
            <a:r>
              <a:rPr lang="en-US" sz="2000" dirty="0"/>
              <a:t>.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581" y="0"/>
            <a:ext cx="1337351" cy="684985"/>
          </a:xfrm>
          <a:prstGeom prst="rect">
            <a:avLst/>
          </a:prstGeom>
        </p:spPr>
      </p:pic>
      <p:sp>
        <p:nvSpPr>
          <p:cNvPr id="17" name="Marcador de pie de pá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Animal Nutrition Development</a:t>
            </a:r>
            <a:endParaRPr lang="en-US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0566F504-CAEA-4B33-8CC0-4C7DF536EB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57" y="1765689"/>
            <a:ext cx="3846913" cy="4485266"/>
          </a:xfr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E396CC0-E3FA-42FD-822D-63B1B3E86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0578" y="9433"/>
            <a:ext cx="995878" cy="96123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57CB898-65DC-4AA8-BCF2-652C227B0E94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4" t="14937" r="13021" b="14938"/>
          <a:stretch/>
        </p:blipFill>
        <p:spPr>
          <a:xfrm>
            <a:off x="10128239" y="93831"/>
            <a:ext cx="995878" cy="79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33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2F06A708-C428-8443-AB48-F60A95FF7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4" y="1956391"/>
            <a:ext cx="5819606" cy="4467523"/>
          </a:xfrm>
        </p:spPr>
        <p:txBody>
          <a:bodyPr rtlCol="0" anchor="t">
            <a:normAutofit fontScale="92500" lnSpcReduction="10000"/>
          </a:bodyPr>
          <a:lstStyle/>
          <a:p>
            <a:pPr marL="0" indent="0" rtl="0">
              <a:buNone/>
            </a:pPr>
            <a:r>
              <a:rPr lang="en-GB" sz="2400" dirty="0" err="1"/>
              <a:t>Spanyolország</a:t>
            </a:r>
            <a:r>
              <a:rPr lang="en-GB" sz="2400" dirty="0"/>
              <a:t> 2017-től </a:t>
            </a:r>
            <a:r>
              <a:rPr lang="en-GB" sz="2400" dirty="0" err="1"/>
              <a:t>napjainkig</a:t>
            </a:r>
            <a:r>
              <a:rPr lang="en-GB" sz="2400" dirty="0"/>
              <a:t> </a:t>
            </a:r>
            <a:r>
              <a:rPr lang="en-GB" sz="2400" dirty="0" err="1"/>
              <a:t>csökkentette</a:t>
            </a:r>
            <a:r>
              <a:rPr lang="en-GB" sz="2400" dirty="0"/>
              <a:t> </a:t>
            </a:r>
            <a:r>
              <a:rPr lang="en-GB" sz="2400" dirty="0" err="1"/>
              <a:t>az</a:t>
            </a:r>
            <a:r>
              <a:rPr lang="en-GB" sz="2400" dirty="0"/>
              <a:t> </a:t>
            </a:r>
            <a:r>
              <a:rPr lang="en-GB" sz="2400" dirty="0" err="1"/>
              <a:t>antibiotikumok</a:t>
            </a:r>
            <a:r>
              <a:rPr lang="en-GB" sz="2400" dirty="0"/>
              <a:t> </a:t>
            </a:r>
            <a:r>
              <a:rPr lang="en-GB" sz="2400" dirty="0" err="1"/>
              <a:t>használatát</a:t>
            </a:r>
            <a:r>
              <a:rPr lang="en-GB" sz="2400" dirty="0"/>
              <a:t> a </a:t>
            </a:r>
            <a:r>
              <a:rPr lang="en-GB" sz="2400" dirty="0" err="1"/>
              <a:t>baromfiállományban</a:t>
            </a:r>
            <a:r>
              <a:rPr lang="en-GB" sz="2400" dirty="0"/>
              <a:t>.</a:t>
            </a:r>
            <a:endParaRPr lang="hu-HU" sz="2400" dirty="0"/>
          </a:p>
          <a:p>
            <a:pPr marL="0" indent="0" rtl="0">
              <a:buNone/>
            </a:pPr>
            <a:r>
              <a:rPr lang="en-GB" sz="2400" dirty="0"/>
              <a:t>5</a:t>
            </a:r>
            <a:r>
              <a:rPr lang="hu-HU" sz="2400" dirty="0"/>
              <a:t>x annyit, mint</a:t>
            </a:r>
            <a:r>
              <a:rPr lang="en-GB" sz="2400" dirty="0"/>
              <a:t> F</a:t>
            </a:r>
            <a:r>
              <a:rPr lang="hu-HU" sz="2400" dirty="0" err="1"/>
              <a:t>ranciaország</a:t>
            </a:r>
            <a:r>
              <a:rPr lang="en-GB" sz="2400" dirty="0"/>
              <a:t> </a:t>
            </a:r>
            <a:r>
              <a:rPr lang="hu-HU" sz="2400" dirty="0"/>
              <a:t>és</a:t>
            </a:r>
            <a:r>
              <a:rPr lang="en-GB" sz="2400" dirty="0"/>
              <a:t> 2</a:t>
            </a:r>
            <a:r>
              <a:rPr lang="hu-HU" sz="2400" dirty="0"/>
              <a:t>x annyit, mint</a:t>
            </a:r>
            <a:r>
              <a:rPr lang="en-GB" sz="2400" dirty="0"/>
              <a:t> Po</a:t>
            </a:r>
            <a:r>
              <a:rPr lang="hu-HU" sz="2400" dirty="0" err="1"/>
              <a:t>rtugália</a:t>
            </a:r>
            <a:r>
              <a:rPr lang="en-GB" sz="2400" dirty="0"/>
              <a:t> (</a:t>
            </a:r>
            <a:r>
              <a:rPr lang="hu-HU" sz="2400" dirty="0"/>
              <a:t>forrás:</a:t>
            </a:r>
            <a:r>
              <a:rPr lang="en-GB" sz="2400" dirty="0"/>
              <a:t> EMA)</a:t>
            </a:r>
          </a:p>
          <a:p>
            <a:pPr marL="0" indent="0" rtl="0">
              <a:buNone/>
            </a:pPr>
            <a:r>
              <a:rPr lang="en-GB" sz="2400" dirty="0"/>
              <a:t>PRAN</a:t>
            </a:r>
            <a:r>
              <a:rPr lang="en-GB" sz="2400" dirty="0">
                <a:sym typeface="Wingdings" panose="05000000000000000000" pitchFamily="2" charset="2"/>
              </a:rPr>
              <a:t>2014-2019 </a:t>
            </a:r>
            <a:r>
              <a:rPr lang="hu-HU" sz="2400" dirty="0">
                <a:sym typeface="Wingdings" panose="05000000000000000000" pitchFamily="2" charset="2"/>
              </a:rPr>
              <a:t>és</a:t>
            </a:r>
            <a:r>
              <a:rPr lang="en-GB" sz="2400" dirty="0">
                <a:sym typeface="Wingdings" panose="05000000000000000000" pitchFamily="2" charset="2"/>
              </a:rPr>
              <a:t> 2019-2021</a:t>
            </a:r>
          </a:p>
          <a:p>
            <a:pPr marL="0" indent="0" rtl="0">
              <a:buNone/>
            </a:pPr>
            <a:r>
              <a:rPr lang="en-GB" sz="2400" dirty="0">
                <a:sym typeface="Wingdings" panose="05000000000000000000" pitchFamily="2" charset="2"/>
              </a:rPr>
              <a:t>71%-</a:t>
            </a:r>
            <a:r>
              <a:rPr lang="en-GB" sz="2400" dirty="0" err="1">
                <a:sym typeface="Wingdings" panose="05000000000000000000" pitchFamily="2" charset="2"/>
              </a:rPr>
              <a:t>os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csökkenés</a:t>
            </a:r>
            <a:r>
              <a:rPr lang="en-GB" sz="2400" dirty="0">
                <a:sym typeface="Wingdings" panose="05000000000000000000" pitchFamily="2" charset="2"/>
              </a:rPr>
              <a:t> a </a:t>
            </a:r>
            <a:r>
              <a:rPr lang="en-GB" sz="2400" dirty="0" err="1">
                <a:sym typeface="Wingdings" panose="05000000000000000000" pitchFamily="2" charset="2"/>
              </a:rPr>
              <a:t>brojlereknél</a:t>
            </a:r>
            <a:r>
              <a:rPr lang="en-GB" sz="2400" dirty="0">
                <a:sym typeface="Wingdings" panose="05000000000000000000" pitchFamily="2" charset="2"/>
              </a:rPr>
              <a:t>, </a:t>
            </a:r>
            <a:r>
              <a:rPr lang="en-GB" sz="2400" dirty="0" err="1">
                <a:sym typeface="Wingdings" panose="05000000000000000000" pitchFamily="2" charset="2"/>
              </a:rPr>
              <a:t>pulykáknál</a:t>
            </a:r>
            <a:r>
              <a:rPr lang="en-GB" sz="2400" dirty="0">
                <a:sym typeface="Wingdings" panose="05000000000000000000" pitchFamily="2" charset="2"/>
              </a:rPr>
              <a:t>... (2019)</a:t>
            </a:r>
            <a:endParaRPr lang="hu-HU" sz="2400" dirty="0">
              <a:sym typeface="Wingdings" panose="05000000000000000000" pitchFamily="2" charset="2"/>
            </a:endParaRPr>
          </a:p>
          <a:p>
            <a:pPr marL="0" indent="0" rtl="0">
              <a:buNone/>
            </a:pPr>
            <a:r>
              <a:rPr lang="hu-HU" sz="2400" dirty="0">
                <a:sym typeface="Wingdings" panose="05000000000000000000" pitchFamily="2" charset="2"/>
              </a:rPr>
              <a:t>Más tanulmányok  95%-os csökkenés, 2021-ig</a:t>
            </a:r>
            <a:endParaRPr lang="en-GB" sz="2400" dirty="0">
              <a:sym typeface="Wingdings" panose="05000000000000000000" pitchFamily="2" charset="2"/>
            </a:endParaRPr>
          </a:p>
          <a:p>
            <a:pPr marL="0" indent="0" rtl="0">
              <a:buNone/>
            </a:pPr>
            <a:r>
              <a:rPr lang="hu-HU" sz="2400" dirty="0">
                <a:sym typeface="Wingdings" panose="05000000000000000000" pitchFamily="2" charset="2"/>
              </a:rPr>
              <a:t>Közeljövőben nem várható új antibiotikum baromfi számára</a:t>
            </a:r>
            <a:r>
              <a:rPr lang="en-GB" sz="2400" dirty="0">
                <a:sym typeface="Wingdings" panose="05000000000000000000" pitchFamily="2" charset="2"/>
              </a:rPr>
              <a:t> </a:t>
            </a:r>
            <a:r>
              <a:rPr lang="hu-HU" sz="2400" dirty="0">
                <a:sym typeface="Wingdings" panose="05000000000000000000" pitchFamily="2" charset="2"/>
              </a:rPr>
              <a:t>a jelenleg elérhetőkkel szükséges tovább dolgozni</a:t>
            </a:r>
            <a:endParaRPr lang="en-GB" sz="2400" dirty="0"/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09B206E8-59BD-1B4C-8912-9A0443F9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</p:spPr>
        <p:txBody>
          <a:bodyPr rtlCol="0" anchor="t">
            <a:normAutofit/>
          </a:bodyPr>
          <a:lstStyle/>
          <a:p>
            <a:pPr algn="ctr" rtl="0"/>
            <a:r>
              <a:rPr lang="hu-HU" dirty="0"/>
              <a:t>JELENLEGI HELYZET</a:t>
            </a:r>
            <a:endParaRPr lang="es-ES" dirty="0"/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6B629A3F-4DB8-42E7-8732-B25CD96C8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0" r="16424"/>
          <a:stretch/>
        </p:blipFill>
        <p:spPr>
          <a:xfrm>
            <a:off x="581192" y="121715"/>
            <a:ext cx="1245704" cy="9505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8A8CCD8-E048-493C-8BD4-C50B920DA25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9" t="11341" r="16930" b="14973"/>
          <a:stretch/>
        </p:blipFill>
        <p:spPr bwMode="auto">
          <a:xfrm>
            <a:off x="11113477" y="39415"/>
            <a:ext cx="1078523" cy="111413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Parada, Carretera, Señalización, Peligroso Cruce">
            <a:extLst>
              <a:ext uri="{FF2B5EF4-FFF2-40B4-BE49-F238E27FC236}">
                <a16:creationId xmlns:a16="http://schemas.microsoft.com/office/drawing/2014/main" id="{A9620137-7548-40B2-9F07-6C2E63510CB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620" y="2022753"/>
            <a:ext cx="4678403" cy="3114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106377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04F293-CF2F-41ED-8898-5A78F9E58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ILLÓOJALOK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2CF254-28AE-4D24-87D8-A045C24BFD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4" y="1956391"/>
            <a:ext cx="4467884" cy="4467523"/>
          </a:xfrm>
        </p:spPr>
        <p:txBody>
          <a:bodyPr/>
          <a:lstStyle/>
          <a:p>
            <a:r>
              <a:rPr lang="hu-HU" sz="2800" dirty="0"/>
              <a:t>Források</a:t>
            </a:r>
            <a:r>
              <a:rPr lang="es-ES" sz="2800" dirty="0"/>
              <a:t>: </a:t>
            </a:r>
            <a:r>
              <a:rPr lang="hu-HU" sz="2800" dirty="0"/>
              <a:t>hagyma</a:t>
            </a:r>
            <a:r>
              <a:rPr lang="es-ES" sz="2800" dirty="0"/>
              <a:t>, </a:t>
            </a:r>
            <a:r>
              <a:rPr lang="hu-HU" sz="2800" dirty="0"/>
              <a:t>fokhagyma és fahéj</a:t>
            </a:r>
            <a:endParaRPr lang="es-ES" sz="2800" dirty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  <p:pic>
        <p:nvPicPr>
          <p:cNvPr id="9" name="Marcador de contenido 8" descr="Imagen que contiene sabor, alimentos&#10;&#10;Descripción generada automáticamente">
            <a:extLst>
              <a:ext uri="{FF2B5EF4-FFF2-40B4-BE49-F238E27FC236}">
                <a16:creationId xmlns:a16="http://schemas.microsoft.com/office/drawing/2014/main" id="{7549BAF7-432B-41E5-A113-8B15CAA241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022" y="2768370"/>
            <a:ext cx="3273083" cy="2178088"/>
          </a:xfrm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B7FD71-E4B7-4FA3-B07C-2494101EC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ANIMAL NUTRITION GROUP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D355B06-C0AD-4EC5-A513-FAB9CBAC3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581" y="0"/>
            <a:ext cx="1337351" cy="68498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61D3B6E-9FA0-4C48-9F14-175726EE2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0578" y="9433"/>
            <a:ext cx="995878" cy="961238"/>
          </a:xfrm>
          <a:prstGeom prst="rect">
            <a:avLst/>
          </a:prstGeom>
        </p:spPr>
      </p:pic>
      <p:pic>
        <p:nvPicPr>
          <p:cNvPr id="11" name="Imagen 10" descr="Imagen que contiene blanco, tabla, pequeño, fruta&#10;&#10;Descripción generada automáticamente">
            <a:extLst>
              <a:ext uri="{FF2B5EF4-FFF2-40B4-BE49-F238E27FC236}">
                <a16:creationId xmlns:a16="http://schemas.microsoft.com/office/drawing/2014/main" id="{E6B25DF1-7349-4526-AB9B-AE706B9DCB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57" y="3156782"/>
            <a:ext cx="2615495" cy="2615495"/>
          </a:xfrm>
          <a:prstGeom prst="rect">
            <a:avLst/>
          </a:prstGeom>
        </p:spPr>
      </p:pic>
      <p:pic>
        <p:nvPicPr>
          <p:cNvPr id="17" name="Imagen 16" descr="Imagen que contiene cebolla, blanco, ajo&#10;&#10;Descripción generada automáticamente">
            <a:extLst>
              <a:ext uri="{FF2B5EF4-FFF2-40B4-BE49-F238E27FC236}">
                <a16:creationId xmlns:a16="http://schemas.microsoft.com/office/drawing/2014/main" id="{B0552952-AE8F-4311-A146-0DA385E4D7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45" y="2562592"/>
            <a:ext cx="2558049" cy="255804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0714932-82B5-4C8F-BE6E-1F35FE976E0D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4" t="14937" r="13021" b="14938"/>
          <a:stretch/>
        </p:blipFill>
        <p:spPr>
          <a:xfrm>
            <a:off x="10128239" y="93831"/>
            <a:ext cx="995878" cy="79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17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2F06A708-C428-8443-AB48-F60A95FF7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324" y="1815920"/>
            <a:ext cx="4018433" cy="4467523"/>
          </a:xfrm>
        </p:spPr>
        <p:txBody>
          <a:bodyPr rtlCol="0" anchor="t">
            <a:normAutofit/>
          </a:bodyPr>
          <a:lstStyle/>
          <a:p>
            <a:pPr marL="0" indent="0" rtl="0">
              <a:buNone/>
            </a:pPr>
            <a:r>
              <a:rPr lang="en-GB" sz="2000" dirty="0"/>
              <a:t>260.000 </a:t>
            </a:r>
            <a:r>
              <a:rPr lang="en-GB" sz="2000" dirty="0" err="1"/>
              <a:t>brojlercsirkét</a:t>
            </a:r>
            <a:r>
              <a:rPr lang="en-GB" sz="2000" dirty="0"/>
              <a:t> </a:t>
            </a:r>
            <a:r>
              <a:rPr lang="en-GB" sz="2000" dirty="0" err="1"/>
              <a:t>tartó</a:t>
            </a:r>
            <a:r>
              <a:rPr lang="en-GB" sz="2000" dirty="0"/>
              <a:t> </a:t>
            </a:r>
            <a:r>
              <a:rPr lang="en-GB" sz="2000" dirty="0" err="1"/>
              <a:t>gazdaság</a:t>
            </a:r>
            <a:r>
              <a:rPr lang="en-GB" sz="2000" dirty="0"/>
              <a:t> </a:t>
            </a:r>
            <a:r>
              <a:rPr lang="en-GB" sz="2000" dirty="0" err="1"/>
              <a:t>az</a:t>
            </a:r>
            <a:r>
              <a:rPr lang="en-GB" sz="2000" dirty="0"/>
              <a:t> </a:t>
            </a:r>
            <a:r>
              <a:rPr lang="en-GB" sz="2000" dirty="0" err="1"/>
              <a:t>Európai</a:t>
            </a:r>
            <a:r>
              <a:rPr lang="en-GB" sz="2000" dirty="0"/>
              <a:t> </a:t>
            </a:r>
            <a:r>
              <a:rPr lang="en-GB" sz="2000" dirty="0" err="1"/>
              <a:t>Unióban</a:t>
            </a:r>
            <a:r>
              <a:rPr lang="en-GB" sz="2000" dirty="0"/>
              <a:t>. </a:t>
            </a:r>
            <a:endParaRPr lang="hu-HU" sz="2000" dirty="0"/>
          </a:p>
          <a:p>
            <a:pPr marL="0" indent="0" rtl="0">
              <a:buNone/>
            </a:pPr>
            <a:r>
              <a:rPr lang="en-GB" sz="2000" dirty="0" err="1"/>
              <a:t>Általában</a:t>
            </a:r>
            <a:r>
              <a:rPr lang="en-GB" sz="2000" dirty="0"/>
              <a:t> </a:t>
            </a:r>
            <a:r>
              <a:rPr lang="en-GB" sz="2000" dirty="0" err="1"/>
              <a:t>emésztésjavító</a:t>
            </a:r>
            <a:r>
              <a:rPr lang="en-GB" sz="2000" dirty="0"/>
              <a:t> </a:t>
            </a:r>
            <a:r>
              <a:rPr lang="en-GB" sz="2000" dirty="0" err="1"/>
              <a:t>kezeléseket</a:t>
            </a:r>
            <a:r>
              <a:rPr lang="en-GB" sz="2000" dirty="0"/>
              <a:t> </a:t>
            </a:r>
            <a:r>
              <a:rPr lang="en-GB" sz="2000" dirty="0" err="1"/>
              <a:t>kell</a:t>
            </a:r>
            <a:r>
              <a:rPr lang="en-GB" sz="2000" dirty="0"/>
              <a:t> </a:t>
            </a:r>
            <a:r>
              <a:rPr lang="en-GB" sz="2000" dirty="0" err="1"/>
              <a:t>alkalmazniuk</a:t>
            </a:r>
            <a:r>
              <a:rPr lang="en-GB" sz="2000" dirty="0"/>
              <a:t>, </a:t>
            </a:r>
            <a:r>
              <a:rPr lang="en-GB" sz="2000" dirty="0" err="1"/>
              <a:t>mert</a:t>
            </a:r>
            <a:r>
              <a:rPr lang="en-GB" sz="2000" dirty="0"/>
              <a:t> </a:t>
            </a:r>
            <a:r>
              <a:rPr lang="en-GB" sz="2000" i="1" dirty="0"/>
              <a:t>E.coli</a:t>
            </a:r>
            <a:r>
              <a:rPr lang="hu-HU" sz="2000" i="1" dirty="0"/>
              <a:t> </a:t>
            </a:r>
            <a:r>
              <a:rPr lang="hu-HU" sz="2000" dirty="0"/>
              <a:t>okozta</a:t>
            </a:r>
            <a:r>
              <a:rPr lang="en-GB" sz="2000" dirty="0"/>
              <a:t> </a:t>
            </a:r>
            <a:r>
              <a:rPr lang="en-GB" sz="2000" dirty="0" err="1"/>
              <a:t>problémákkal</a:t>
            </a:r>
            <a:r>
              <a:rPr lang="en-GB" sz="2000" dirty="0"/>
              <a:t> </a:t>
            </a:r>
            <a:r>
              <a:rPr lang="en-GB" sz="2000" dirty="0" err="1"/>
              <a:t>küzdenek</a:t>
            </a:r>
            <a:r>
              <a:rPr lang="en-GB" sz="2000" dirty="0"/>
              <a:t>.</a:t>
            </a:r>
            <a:endParaRPr lang="hu-HU" sz="2000" dirty="0"/>
          </a:p>
          <a:p>
            <a:pPr marL="0" indent="0" rtl="0">
              <a:buNone/>
            </a:pPr>
            <a:r>
              <a:rPr lang="en-GB" sz="2000" dirty="0"/>
              <a:t>Az </a:t>
            </a:r>
            <a:r>
              <a:rPr lang="en-GB" sz="2000" dirty="0" err="1"/>
              <a:t>Enterohelp</a:t>
            </a:r>
            <a:r>
              <a:rPr lang="en-GB" sz="2000" dirty="0"/>
              <a:t>-et </a:t>
            </a:r>
            <a:r>
              <a:rPr lang="en-GB" sz="2000" dirty="0" err="1"/>
              <a:t>az</a:t>
            </a:r>
            <a:r>
              <a:rPr lang="en-GB" sz="2000" dirty="0"/>
              <a:t> </a:t>
            </a:r>
            <a:r>
              <a:rPr lang="en-GB" sz="2000" dirty="0" err="1"/>
              <a:t>első</a:t>
            </a:r>
            <a:r>
              <a:rPr lang="en-GB" sz="2000" dirty="0"/>
              <a:t> </a:t>
            </a:r>
            <a:r>
              <a:rPr lang="en-GB" sz="2000" dirty="0" err="1"/>
              <a:t>és</a:t>
            </a:r>
            <a:r>
              <a:rPr lang="en-GB" sz="2000" dirty="0"/>
              <a:t> </a:t>
            </a:r>
            <a:r>
              <a:rPr lang="en-GB" sz="2000" dirty="0" err="1"/>
              <a:t>második</a:t>
            </a:r>
            <a:r>
              <a:rPr lang="en-GB" sz="2000" dirty="0"/>
              <a:t> </a:t>
            </a:r>
            <a:r>
              <a:rPr lang="en-GB" sz="2000" dirty="0" err="1"/>
              <a:t>etetési</a:t>
            </a:r>
            <a:r>
              <a:rPr lang="en-GB" sz="2000" dirty="0"/>
              <a:t> </a:t>
            </a:r>
            <a:r>
              <a:rPr lang="en-GB" sz="2000" dirty="0" err="1"/>
              <a:t>napon</a:t>
            </a:r>
            <a:r>
              <a:rPr lang="en-GB" sz="2000" dirty="0"/>
              <a:t> </a:t>
            </a:r>
            <a:r>
              <a:rPr lang="en-GB" sz="2000" dirty="0" err="1"/>
              <a:t>használják</a:t>
            </a:r>
            <a:r>
              <a:rPr lang="en-GB" sz="2000" dirty="0"/>
              <a:t> </a:t>
            </a:r>
            <a:r>
              <a:rPr lang="en-GB" sz="2000" dirty="0" err="1"/>
              <a:t>kezelésként</a:t>
            </a:r>
            <a:r>
              <a:rPr lang="en-GB" sz="2000" dirty="0"/>
              <a:t>, 500 ml/1000 </a:t>
            </a:r>
            <a:r>
              <a:rPr lang="en-GB" sz="2000" dirty="0" err="1"/>
              <a:t>liter</a:t>
            </a:r>
            <a:r>
              <a:rPr lang="en-GB" sz="2000" dirty="0"/>
              <a:t> </a:t>
            </a:r>
            <a:r>
              <a:rPr lang="en-GB" sz="2000" dirty="0" err="1"/>
              <a:t>ivóvíz</a:t>
            </a:r>
            <a:r>
              <a:rPr lang="en-GB" sz="2000" dirty="0"/>
              <a:t> </a:t>
            </a:r>
            <a:r>
              <a:rPr lang="en-GB" sz="2000" dirty="0" err="1"/>
              <a:t>adagolással</a:t>
            </a:r>
            <a:r>
              <a:rPr lang="en-GB" sz="2000" dirty="0"/>
              <a:t>.</a:t>
            </a:r>
            <a:endParaRPr lang="hu-HU" sz="2000" dirty="0"/>
          </a:p>
          <a:p>
            <a:pPr marL="0" indent="0" rtl="0">
              <a:buNone/>
            </a:pPr>
            <a:r>
              <a:rPr lang="hu-HU" sz="2000" dirty="0"/>
              <a:t>A jó eredmények után elkezdték használni az </a:t>
            </a:r>
            <a:r>
              <a:rPr lang="hu-HU" sz="2000" dirty="0" err="1"/>
              <a:t>Enterohelp</a:t>
            </a:r>
            <a:r>
              <a:rPr lang="hu-HU" sz="2000" dirty="0"/>
              <a:t>-t száraz takarmányban, adagja: 1,0 kg/tonna. A problémák megszűntek.</a:t>
            </a:r>
            <a:endParaRPr lang="en-GB" sz="2000" dirty="0"/>
          </a:p>
        </p:txBody>
      </p:sp>
      <p:pic>
        <p:nvPicPr>
          <p:cNvPr id="2052" name="Picture 4" descr="Resultado de imagen de granja de broilers">
            <a:extLst>
              <a:ext uri="{FF2B5EF4-FFF2-40B4-BE49-F238E27FC236}">
                <a16:creationId xmlns:a16="http://schemas.microsoft.com/office/drawing/2014/main" id="{28B1921A-F203-47E0-9B19-940B5F8ED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r="15794" b="2"/>
          <a:stretch/>
        </p:blipFill>
        <p:spPr bwMode="auto">
          <a:xfrm>
            <a:off x="4693599" y="1956391"/>
            <a:ext cx="6917210" cy="446752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Título 10">
            <a:extLst>
              <a:ext uri="{FF2B5EF4-FFF2-40B4-BE49-F238E27FC236}">
                <a16:creationId xmlns:a16="http://schemas.microsoft.com/office/drawing/2014/main" id="{09B206E8-59BD-1B4C-8912-9A0443F9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</p:spPr>
        <p:txBody>
          <a:bodyPr rtlCol="0" anchor="t">
            <a:normAutofit/>
          </a:bodyPr>
          <a:lstStyle/>
          <a:p>
            <a:pPr algn="ctr" rtl="0"/>
            <a:r>
              <a:rPr lang="hu-HU" dirty="0"/>
              <a:t>GYAKORLATI ESETEK</a:t>
            </a:r>
            <a:endParaRPr lang="es-ES" dirty="0"/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9A086CE3-404D-44BF-8A30-76F515CF63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50" r="16424"/>
          <a:stretch/>
        </p:blipFill>
        <p:spPr>
          <a:xfrm>
            <a:off x="581192" y="121715"/>
            <a:ext cx="1245704" cy="950519"/>
          </a:xfrm>
          <a:prstGeom prst="rect">
            <a:avLst/>
          </a:prstGeom>
        </p:spPr>
      </p:pic>
      <p:pic>
        <p:nvPicPr>
          <p:cNvPr id="10" name="Imagen 9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E48A8334-273A-44BD-86A4-9FFA8C450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313" y="0"/>
            <a:ext cx="1139687" cy="109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45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2F06A708-C428-8443-AB48-F60A95FF7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7809" y="1956391"/>
            <a:ext cx="5053219" cy="4467523"/>
          </a:xfrm>
        </p:spPr>
        <p:txBody>
          <a:bodyPr rtlCol="0" anchor="t">
            <a:normAutofit/>
          </a:bodyPr>
          <a:lstStyle/>
          <a:p>
            <a:pPr marL="0" indent="0" rtl="0">
              <a:buNone/>
            </a:pPr>
            <a:r>
              <a:rPr lang="en-GB" sz="2000" dirty="0"/>
              <a:t>450.000 </a:t>
            </a:r>
            <a:r>
              <a:rPr lang="en-GB" sz="2000" dirty="0" err="1"/>
              <a:t>brojlercsirkével</a:t>
            </a:r>
            <a:r>
              <a:rPr lang="en-GB" sz="2000" dirty="0"/>
              <a:t> </a:t>
            </a:r>
            <a:r>
              <a:rPr lang="en-GB" sz="2000" dirty="0" err="1"/>
              <a:t>rendelkező</a:t>
            </a:r>
            <a:r>
              <a:rPr lang="en-GB" sz="2000" dirty="0"/>
              <a:t> </a:t>
            </a:r>
            <a:r>
              <a:rPr lang="en-GB" sz="2000" dirty="0" err="1"/>
              <a:t>gazdaság</a:t>
            </a:r>
            <a:r>
              <a:rPr lang="en-GB" sz="2000" dirty="0"/>
              <a:t> </a:t>
            </a:r>
            <a:r>
              <a:rPr lang="en-GB" sz="2000" dirty="0" err="1"/>
              <a:t>Észak-Spanyolországban</a:t>
            </a:r>
            <a:r>
              <a:rPr lang="en-GB" sz="2000" dirty="0"/>
              <a:t>.. </a:t>
            </a:r>
          </a:p>
          <a:p>
            <a:pPr marL="0" indent="0" rtl="0">
              <a:buNone/>
            </a:pPr>
            <a:r>
              <a:rPr lang="hu-HU" sz="2000" dirty="0">
                <a:solidFill>
                  <a:schemeClr val="tx1"/>
                </a:solidFill>
              </a:rPr>
              <a:t>A gazdaság </a:t>
            </a:r>
            <a:r>
              <a:rPr lang="hu-HU" sz="2000" dirty="0">
                <a:solidFill>
                  <a:srgbClr val="FF0000"/>
                </a:solidFill>
              </a:rPr>
              <a:t>szakmai csapata</a:t>
            </a:r>
            <a:r>
              <a:rPr lang="hu-HU" sz="2000" dirty="0">
                <a:solidFill>
                  <a:schemeClr val="tx1"/>
                </a:solidFill>
              </a:rPr>
              <a:t> érdeklődött a </a:t>
            </a:r>
            <a:r>
              <a:rPr lang="hu-HU" sz="2000" dirty="0" err="1">
                <a:solidFill>
                  <a:schemeClr val="tx1"/>
                </a:solidFill>
              </a:rPr>
              <a:t>monobutirin</a:t>
            </a:r>
            <a:r>
              <a:rPr lang="hu-HU" sz="2000" dirty="0">
                <a:solidFill>
                  <a:schemeClr val="tx1"/>
                </a:solidFill>
              </a:rPr>
              <a:t> iránt, hogy alacsony dózisban az egész állományban használhassa. </a:t>
            </a:r>
          </a:p>
          <a:p>
            <a:pPr marL="0" indent="0" rtl="0">
              <a:buNone/>
            </a:pPr>
            <a:r>
              <a:rPr lang="en-GB" sz="2000" dirty="0"/>
              <a:t>Az </a:t>
            </a:r>
            <a:r>
              <a:rPr lang="en-GB" sz="2000" dirty="0" err="1"/>
              <a:t>Enterohelp</a:t>
            </a:r>
            <a:r>
              <a:rPr lang="en-GB" sz="2000" dirty="0"/>
              <a:t> </a:t>
            </a:r>
            <a:r>
              <a:rPr lang="hu-HU" sz="2000" dirty="0" err="1"/>
              <a:t>Liquide</a:t>
            </a:r>
            <a:r>
              <a:rPr lang="en-GB" sz="2000" dirty="0"/>
              <a:t>t </a:t>
            </a:r>
            <a:r>
              <a:rPr lang="hu-HU" sz="2000" dirty="0"/>
              <a:t>hozamfokozókén</a:t>
            </a:r>
            <a:r>
              <a:rPr lang="en-GB" sz="2000" dirty="0"/>
              <a:t>t </a:t>
            </a:r>
            <a:r>
              <a:rPr lang="en-GB" sz="2000" dirty="0" err="1"/>
              <a:t>és</a:t>
            </a:r>
            <a:r>
              <a:rPr lang="en-GB" sz="2000" dirty="0"/>
              <a:t> </a:t>
            </a:r>
            <a:r>
              <a:rPr lang="en-GB" sz="2000" dirty="0" err="1"/>
              <a:t>betegség</a:t>
            </a:r>
            <a:r>
              <a:rPr lang="hu-HU" sz="2000" dirty="0" err="1"/>
              <a:t>ek</a:t>
            </a:r>
            <a:r>
              <a:rPr lang="hu-HU" sz="2000" dirty="0"/>
              <a:t> </a:t>
            </a:r>
            <a:r>
              <a:rPr lang="en-GB" sz="2000" dirty="0" err="1"/>
              <a:t>megelőzés</a:t>
            </a:r>
            <a:r>
              <a:rPr lang="hu-HU" sz="2000" dirty="0"/>
              <a:t>é</a:t>
            </a:r>
            <a:r>
              <a:rPr lang="en-GB" sz="2000" dirty="0"/>
              <a:t>re </a:t>
            </a:r>
            <a:r>
              <a:rPr lang="en-GB" sz="2000" dirty="0" err="1"/>
              <a:t>kezd</a:t>
            </a:r>
            <a:r>
              <a:rPr lang="hu-HU" sz="2000" dirty="0" err="1"/>
              <a:t>ték</a:t>
            </a:r>
            <a:r>
              <a:rPr lang="en-GB" sz="2000" dirty="0"/>
              <a:t> </a:t>
            </a:r>
            <a:r>
              <a:rPr lang="en-GB" sz="2000" dirty="0" err="1"/>
              <a:t>használni</a:t>
            </a:r>
            <a:r>
              <a:rPr lang="en-GB" sz="2000" dirty="0"/>
              <a:t>. Az </a:t>
            </a:r>
            <a:r>
              <a:rPr lang="en-GB" sz="2000" dirty="0" err="1"/>
              <a:t>első</a:t>
            </a:r>
            <a:r>
              <a:rPr lang="en-GB" sz="2000" dirty="0"/>
              <a:t> 20 </a:t>
            </a:r>
            <a:r>
              <a:rPr lang="en-GB" sz="2000" dirty="0" err="1"/>
              <a:t>napban</a:t>
            </a:r>
            <a:r>
              <a:rPr lang="en-GB" sz="2000" dirty="0"/>
              <a:t> 250 ml/1000 </a:t>
            </a:r>
            <a:r>
              <a:rPr lang="en-GB" sz="2000" dirty="0" err="1"/>
              <a:t>liter</a:t>
            </a:r>
            <a:r>
              <a:rPr lang="en-GB" sz="2000" dirty="0"/>
              <a:t> </a:t>
            </a:r>
            <a:r>
              <a:rPr lang="en-GB" sz="2000" dirty="0" err="1"/>
              <a:t>ivóvízzel</a:t>
            </a:r>
            <a:r>
              <a:rPr lang="en-GB" sz="2000" dirty="0"/>
              <a:t>, a 21. </a:t>
            </a:r>
            <a:r>
              <a:rPr lang="en-GB" sz="2000" dirty="0" err="1"/>
              <a:t>naptól</a:t>
            </a:r>
            <a:r>
              <a:rPr lang="en-GB" sz="2000" dirty="0"/>
              <a:t> a </a:t>
            </a:r>
            <a:r>
              <a:rPr lang="en-GB" sz="2000" dirty="0" err="1"/>
              <a:t>végéig</a:t>
            </a:r>
            <a:r>
              <a:rPr lang="en-GB" sz="2000" dirty="0"/>
              <a:t> (42 nap) </a:t>
            </a:r>
            <a:r>
              <a:rPr lang="en-GB" sz="2000" dirty="0" err="1"/>
              <a:t>pedig</a:t>
            </a:r>
            <a:r>
              <a:rPr lang="en-GB" sz="2000" dirty="0"/>
              <a:t> 150 ml/1000 </a:t>
            </a:r>
            <a:r>
              <a:rPr lang="en-GB" sz="2000" dirty="0" err="1"/>
              <a:t>literrel</a:t>
            </a:r>
            <a:r>
              <a:rPr lang="en-GB" sz="2000" dirty="0"/>
              <a:t> </a:t>
            </a:r>
            <a:r>
              <a:rPr lang="en-GB" sz="2000" dirty="0" err="1"/>
              <a:t>adagolják</a:t>
            </a:r>
            <a:r>
              <a:rPr lang="en-GB" sz="2000" dirty="0"/>
              <a:t>. </a:t>
            </a:r>
            <a:endParaRPr lang="hu-HU" sz="2000" dirty="0"/>
          </a:p>
          <a:p>
            <a:pPr marL="0" indent="0" rtl="0">
              <a:buNone/>
            </a:pPr>
            <a:r>
              <a:rPr lang="en-GB" sz="2000" dirty="0"/>
              <a:t>Az </a:t>
            </a:r>
            <a:r>
              <a:rPr lang="en-GB" sz="2000" dirty="0" err="1"/>
              <a:t>elért</a:t>
            </a:r>
            <a:r>
              <a:rPr lang="en-GB" sz="2000" dirty="0"/>
              <a:t> </a:t>
            </a:r>
            <a:r>
              <a:rPr lang="en-GB" sz="2000" dirty="0" err="1"/>
              <a:t>eredmények</a:t>
            </a:r>
            <a:r>
              <a:rPr lang="en-GB" sz="2000" dirty="0"/>
              <a:t> </a:t>
            </a:r>
            <a:r>
              <a:rPr lang="en-GB" sz="2000" dirty="0" err="1"/>
              <a:t>nagyon</a:t>
            </a:r>
            <a:r>
              <a:rPr lang="en-GB" sz="2000" dirty="0"/>
              <a:t> </a:t>
            </a:r>
            <a:r>
              <a:rPr lang="en-GB" sz="2000" dirty="0" err="1"/>
              <a:t>jók</a:t>
            </a:r>
            <a:r>
              <a:rPr lang="en-GB" sz="2000" dirty="0"/>
              <a:t> </a:t>
            </a:r>
            <a:r>
              <a:rPr lang="en-GB" sz="2000" dirty="0" err="1"/>
              <a:t>voltak</a:t>
            </a:r>
            <a:r>
              <a:rPr lang="en-GB" sz="2000" dirty="0"/>
              <a:t>, </a:t>
            </a:r>
            <a:r>
              <a:rPr lang="en-GB" sz="2000" dirty="0" err="1"/>
              <a:t>csökkent</a:t>
            </a:r>
            <a:r>
              <a:rPr lang="en-GB" sz="2000" dirty="0"/>
              <a:t> </a:t>
            </a:r>
            <a:r>
              <a:rPr lang="en-GB" sz="2000" dirty="0" err="1"/>
              <a:t>az</a:t>
            </a:r>
            <a:r>
              <a:rPr lang="en-GB" sz="2000" dirty="0"/>
              <a:t> FCR (1,69-ről 1,62-re) </a:t>
            </a:r>
            <a:r>
              <a:rPr lang="en-GB" sz="2000" dirty="0" err="1"/>
              <a:t>és</a:t>
            </a:r>
            <a:r>
              <a:rPr lang="en-GB" sz="2000" dirty="0"/>
              <a:t> </a:t>
            </a:r>
            <a:r>
              <a:rPr lang="hu-HU" sz="2000" dirty="0"/>
              <a:t>az </a:t>
            </a:r>
            <a:r>
              <a:rPr lang="en-GB" sz="2000" dirty="0" err="1"/>
              <a:t>emésztési</a:t>
            </a:r>
            <a:r>
              <a:rPr lang="en-GB" sz="2000" dirty="0"/>
              <a:t> </a:t>
            </a:r>
            <a:r>
              <a:rPr lang="en-GB" sz="2000" dirty="0" err="1"/>
              <a:t>problémák</a:t>
            </a:r>
            <a:r>
              <a:rPr lang="hu-HU" sz="2000" dirty="0"/>
              <a:t> megszűntek</a:t>
            </a:r>
            <a:r>
              <a:rPr lang="en-GB" sz="2000" dirty="0"/>
              <a:t>.</a:t>
            </a:r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09B206E8-59BD-1B4C-8912-9A0443F9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</p:spPr>
        <p:txBody>
          <a:bodyPr rtlCol="0" anchor="t">
            <a:normAutofit/>
          </a:bodyPr>
          <a:lstStyle/>
          <a:p>
            <a:pPr algn="ctr" rtl="0"/>
            <a:r>
              <a:rPr lang="hu-HU" dirty="0"/>
              <a:t>GYAKORLATI ESETEK</a:t>
            </a:r>
            <a:endParaRPr lang="es-ES" dirty="0"/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9A086CE3-404D-44BF-8A30-76F515CF63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0" r="16424"/>
          <a:stretch/>
        </p:blipFill>
        <p:spPr>
          <a:xfrm>
            <a:off x="581192" y="121715"/>
            <a:ext cx="1245704" cy="950519"/>
          </a:xfrm>
          <a:prstGeom prst="rect">
            <a:avLst/>
          </a:prstGeom>
        </p:spPr>
      </p:pic>
      <p:pic>
        <p:nvPicPr>
          <p:cNvPr id="10" name="Imagen 9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E48A8334-273A-44BD-86A4-9FFA8C450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313" y="0"/>
            <a:ext cx="1139687" cy="1097038"/>
          </a:xfrm>
          <a:prstGeom prst="rect">
            <a:avLst/>
          </a:prstGeom>
        </p:spPr>
      </p:pic>
      <p:pic>
        <p:nvPicPr>
          <p:cNvPr id="1026" name="Picture 2" descr="Resultado de imagen de granjas de broilers">
            <a:extLst>
              <a:ext uri="{FF2B5EF4-FFF2-40B4-BE49-F238E27FC236}">
                <a16:creationId xmlns:a16="http://schemas.microsoft.com/office/drawing/2014/main" id="{140FBAC2-D29F-474F-BDA0-26D7D8689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03" y="2290176"/>
            <a:ext cx="5479546" cy="364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6703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2F06A708-C428-8443-AB48-F60A95FF7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013" y="1494599"/>
            <a:ext cx="3863216" cy="4467523"/>
          </a:xfrm>
        </p:spPr>
        <p:txBody>
          <a:bodyPr rtlCol="0" anchor="t">
            <a:normAutofit/>
          </a:bodyPr>
          <a:lstStyle/>
          <a:p>
            <a:pPr marL="0" indent="0" rtl="0">
              <a:buNone/>
            </a:pPr>
            <a:r>
              <a:rPr lang="hu-HU" sz="2000" dirty="0"/>
              <a:t>Libatelep</a:t>
            </a:r>
            <a:r>
              <a:rPr lang="en-GB" sz="2000" dirty="0"/>
              <a:t>. </a:t>
            </a:r>
          </a:p>
          <a:p>
            <a:pPr marL="0" indent="0" rtl="0">
              <a:buNone/>
            </a:pPr>
            <a:r>
              <a:rPr lang="en-GB" sz="2000" dirty="0"/>
              <a:t>Extensive cycle. </a:t>
            </a:r>
          </a:p>
          <a:p>
            <a:pPr marL="0" indent="0" rtl="0">
              <a:buNone/>
            </a:pPr>
            <a:r>
              <a:rPr lang="en-GB" sz="2000" dirty="0" err="1"/>
              <a:t>Nekrotikus</a:t>
            </a:r>
            <a:r>
              <a:rPr lang="en-GB" sz="2000" dirty="0"/>
              <a:t> </a:t>
            </a:r>
            <a:r>
              <a:rPr lang="en-GB" sz="2000" dirty="0" err="1"/>
              <a:t>bélgyulladással</a:t>
            </a:r>
            <a:r>
              <a:rPr lang="en-GB" sz="2000" dirty="0"/>
              <a:t> </a:t>
            </a:r>
            <a:r>
              <a:rPr lang="en-GB" sz="2000" dirty="0" err="1"/>
              <a:t>kapcsolatos</a:t>
            </a:r>
            <a:r>
              <a:rPr lang="en-GB" sz="2000" dirty="0"/>
              <a:t> </a:t>
            </a:r>
            <a:r>
              <a:rPr lang="en-GB" sz="2000" dirty="0" err="1"/>
              <a:t>problémáik</a:t>
            </a:r>
            <a:r>
              <a:rPr lang="en-GB" sz="2000" dirty="0"/>
              <a:t> </a:t>
            </a:r>
            <a:r>
              <a:rPr lang="en-GB" sz="2000" dirty="0" err="1"/>
              <a:t>vannak</a:t>
            </a:r>
            <a:r>
              <a:rPr lang="en-GB" sz="2000" dirty="0"/>
              <a:t>, </a:t>
            </a:r>
            <a:r>
              <a:rPr lang="en-GB" sz="2000" dirty="0" err="1"/>
              <a:t>és</a:t>
            </a:r>
            <a:r>
              <a:rPr lang="en-GB" sz="2000" dirty="0"/>
              <a:t> </a:t>
            </a:r>
            <a:r>
              <a:rPr lang="en-GB" sz="2000" dirty="0" err="1"/>
              <a:t>fluorkinolonokat</a:t>
            </a:r>
            <a:r>
              <a:rPr lang="en-GB" sz="2000" dirty="0"/>
              <a:t> </a:t>
            </a:r>
            <a:r>
              <a:rPr lang="en-GB" sz="2000" dirty="0" err="1"/>
              <a:t>és</a:t>
            </a:r>
            <a:r>
              <a:rPr lang="en-GB" sz="2000" dirty="0"/>
              <a:t> </a:t>
            </a:r>
            <a:r>
              <a:rPr lang="en-GB" sz="2000" dirty="0" err="1"/>
              <a:t>más</a:t>
            </a:r>
            <a:r>
              <a:rPr lang="en-GB" sz="2000" dirty="0"/>
              <a:t> </a:t>
            </a:r>
            <a:r>
              <a:rPr lang="en-GB" sz="2000" dirty="0" err="1"/>
              <a:t>antibiotikumokat</a:t>
            </a:r>
            <a:r>
              <a:rPr lang="en-GB" sz="2000" dirty="0"/>
              <a:t> </a:t>
            </a:r>
            <a:r>
              <a:rPr lang="en-GB" sz="2000" dirty="0" err="1"/>
              <a:t>használnak</a:t>
            </a:r>
            <a:r>
              <a:rPr lang="en-GB" sz="2000" dirty="0"/>
              <a:t>.</a:t>
            </a:r>
            <a:endParaRPr lang="hu-HU" sz="2000" dirty="0"/>
          </a:p>
          <a:p>
            <a:pPr marL="0" indent="0" rtl="0">
              <a:buNone/>
            </a:pPr>
            <a:r>
              <a:rPr lang="hu-HU" sz="2000" dirty="0"/>
              <a:t>A</a:t>
            </a:r>
            <a:r>
              <a:rPr lang="en-GB" sz="2000" dirty="0"/>
              <a:t>z </a:t>
            </a:r>
            <a:r>
              <a:rPr lang="en-GB" sz="2000" dirty="0" err="1"/>
              <a:t>Enterohelp</a:t>
            </a:r>
            <a:r>
              <a:rPr lang="en-GB" sz="2000" dirty="0"/>
              <a:t> </a:t>
            </a:r>
            <a:r>
              <a:rPr lang="hu-HU" sz="2000" dirty="0" err="1"/>
              <a:t>Liquidet</a:t>
            </a:r>
            <a:r>
              <a:rPr lang="hu-HU" sz="2000" dirty="0"/>
              <a:t> kezdik használni</a:t>
            </a:r>
            <a:r>
              <a:rPr lang="en-GB" sz="2000" dirty="0"/>
              <a:t> 0,75L/1000L </a:t>
            </a:r>
            <a:r>
              <a:rPr lang="en-GB" sz="2000" dirty="0" err="1"/>
              <a:t>ivóvíz</a:t>
            </a:r>
            <a:r>
              <a:rPr lang="en-GB" sz="2000" dirty="0"/>
              <a:t> </a:t>
            </a:r>
            <a:r>
              <a:rPr lang="en-GB" sz="2000" dirty="0" err="1"/>
              <a:t>dózisban</a:t>
            </a:r>
            <a:r>
              <a:rPr lang="en-GB" sz="2000" dirty="0"/>
              <a:t> </a:t>
            </a:r>
            <a:r>
              <a:rPr lang="en-GB" sz="2000" dirty="0" err="1"/>
              <a:t>kezelésként</a:t>
            </a:r>
            <a:r>
              <a:rPr lang="en-GB" sz="2000" dirty="0"/>
              <a:t>. </a:t>
            </a:r>
            <a:r>
              <a:rPr lang="en-GB" sz="2000" dirty="0" err="1"/>
              <a:t>Később</a:t>
            </a:r>
            <a:r>
              <a:rPr lang="en-GB" sz="2000" dirty="0"/>
              <a:t> </a:t>
            </a:r>
            <a:r>
              <a:rPr lang="en-GB" sz="2000" dirty="0" err="1"/>
              <a:t>heti</a:t>
            </a:r>
            <a:r>
              <a:rPr lang="en-GB" sz="2000" dirty="0"/>
              <a:t> 3 </a:t>
            </a:r>
            <a:r>
              <a:rPr lang="en-GB" sz="2000" dirty="0" err="1"/>
              <a:t>napon</a:t>
            </a:r>
            <a:r>
              <a:rPr lang="en-GB" sz="2000" dirty="0"/>
              <a:t>, </a:t>
            </a:r>
            <a:r>
              <a:rPr lang="en-GB" sz="2000" dirty="0" err="1"/>
              <a:t>megelőző</a:t>
            </a:r>
            <a:r>
              <a:rPr lang="en-GB" sz="2000" dirty="0"/>
              <a:t> </a:t>
            </a:r>
            <a:r>
              <a:rPr lang="en-GB" sz="2000" dirty="0" err="1"/>
              <a:t>jelleggel</a:t>
            </a:r>
            <a:r>
              <a:rPr lang="en-GB" sz="2000" dirty="0"/>
              <a:t> 0,5L/1000L </a:t>
            </a:r>
            <a:r>
              <a:rPr lang="en-GB" sz="2000" dirty="0" err="1"/>
              <a:t>ivóvíz</a:t>
            </a:r>
            <a:r>
              <a:rPr lang="en-GB" sz="2000" dirty="0"/>
              <a:t> </a:t>
            </a:r>
            <a:r>
              <a:rPr lang="en-GB" sz="2000" dirty="0" err="1"/>
              <a:t>adaggal</a:t>
            </a:r>
            <a:r>
              <a:rPr lang="en-GB" sz="2000" dirty="0"/>
              <a:t> </a:t>
            </a:r>
            <a:r>
              <a:rPr lang="en-GB" sz="2000" dirty="0" err="1"/>
              <a:t>használják</a:t>
            </a:r>
            <a:r>
              <a:rPr lang="en-GB" sz="2000" dirty="0"/>
              <a:t>.</a:t>
            </a:r>
          </a:p>
        </p:txBody>
      </p:sp>
      <p:pic>
        <p:nvPicPr>
          <p:cNvPr id="3" name="Imagen 2" descr="Imagen que contiene pasto, exterior, pila, roca&#10;&#10;Descripción generada automáticamente">
            <a:extLst>
              <a:ext uri="{FF2B5EF4-FFF2-40B4-BE49-F238E27FC236}">
                <a16:creationId xmlns:a16="http://schemas.microsoft.com/office/drawing/2014/main" id="{098665E8-3E97-4ADD-9F84-9F494A83CF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47" r="-2" b="27013"/>
          <a:stretch/>
        </p:blipFill>
        <p:spPr>
          <a:xfrm>
            <a:off x="4693599" y="1956391"/>
            <a:ext cx="6917210" cy="4467523"/>
          </a:xfrm>
          <a:prstGeom prst="rect">
            <a:avLst/>
          </a:prstGeom>
          <a:noFill/>
        </p:spPr>
      </p:pic>
      <p:sp>
        <p:nvSpPr>
          <p:cNvPr id="11" name="Título 10">
            <a:extLst>
              <a:ext uri="{FF2B5EF4-FFF2-40B4-BE49-F238E27FC236}">
                <a16:creationId xmlns:a16="http://schemas.microsoft.com/office/drawing/2014/main" id="{09B206E8-59BD-1B4C-8912-9A0443F9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</p:spPr>
        <p:txBody>
          <a:bodyPr rtlCol="0" anchor="t">
            <a:normAutofit/>
          </a:bodyPr>
          <a:lstStyle/>
          <a:p>
            <a:pPr algn="ctr" rtl="0"/>
            <a:r>
              <a:rPr lang="hu-HU" dirty="0"/>
              <a:t>GYAKORLATI ESETEK</a:t>
            </a:r>
            <a:endParaRPr lang="es-ES" dirty="0"/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2BFF0FB5-AE9E-4D6C-B79E-FCBD03E9D4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50" r="16424"/>
          <a:stretch/>
        </p:blipFill>
        <p:spPr>
          <a:xfrm>
            <a:off x="581192" y="121715"/>
            <a:ext cx="1245704" cy="950519"/>
          </a:xfrm>
          <a:prstGeom prst="rect">
            <a:avLst/>
          </a:prstGeom>
        </p:spPr>
      </p:pic>
      <p:pic>
        <p:nvPicPr>
          <p:cNvPr id="8" name="Imagen 7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0D821187-DDBF-4341-A4D7-FD653624D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313" y="0"/>
            <a:ext cx="1139687" cy="109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195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2CA69D-9764-6F43-A39D-17C946E0E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225" y="3223304"/>
            <a:ext cx="10993549" cy="1475013"/>
          </a:xfrm>
        </p:spPr>
        <p:txBody>
          <a:bodyPr rtlCol="0">
            <a:normAutofit/>
          </a:bodyPr>
          <a:lstStyle/>
          <a:p>
            <a:pPr algn="ctr" rtl="0"/>
            <a:r>
              <a:rPr lang="es-ES" sz="5400" dirty="0">
                <a:solidFill>
                  <a:schemeClr val="bg1"/>
                </a:solidFill>
              </a:rPr>
              <a:t>SURFACE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1C4BF9-0712-B24C-9B29-1A941E187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228" y="5127807"/>
            <a:ext cx="10993546" cy="590321"/>
          </a:xfrm>
        </p:spPr>
        <p:txBody>
          <a:bodyPr rtlCol="0">
            <a:normAutofit/>
          </a:bodyPr>
          <a:lstStyle/>
          <a:p>
            <a:pPr algn="ctr" rtl="0"/>
            <a:r>
              <a:rPr lang="en-GB" sz="2400" dirty="0">
                <a:solidFill>
                  <a:schemeClr val="bg1"/>
                </a:solidFill>
              </a:rPr>
              <a:t>HASZNÁLJA KI A TECHNOLÓGIA ELŐNYEIT</a:t>
            </a: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277FCD2F-DC8E-49F0-8983-FEAE8C3A8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0" r="16424"/>
          <a:stretch/>
        </p:blipFill>
        <p:spPr>
          <a:xfrm>
            <a:off x="317956" y="232551"/>
            <a:ext cx="1529096" cy="1166758"/>
          </a:xfrm>
          <a:prstGeom prst="rect">
            <a:avLst/>
          </a:prstGeom>
        </p:spPr>
      </p:pic>
      <p:pic>
        <p:nvPicPr>
          <p:cNvPr id="7" name="Imagen 6" descr="Imagen en blanco y negro de una roca&#10;&#10;Descripción generada automáticamente con confianza baja">
            <a:extLst>
              <a:ext uri="{FF2B5EF4-FFF2-40B4-BE49-F238E27FC236}">
                <a16:creationId xmlns:a16="http://schemas.microsoft.com/office/drawing/2014/main" id="{65FFB9AD-B3CE-590A-0995-6918A8B3EF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1"/>
          <a:stretch/>
        </p:blipFill>
        <p:spPr>
          <a:xfrm>
            <a:off x="4336472" y="283902"/>
            <a:ext cx="2410235" cy="2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3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2F06A708-C428-8443-AB48-F60A95FF7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2084" y="1442312"/>
            <a:ext cx="7842534" cy="4933910"/>
          </a:xfrm>
        </p:spPr>
        <p:txBody>
          <a:bodyPr rtlCol="0" anchor="t">
            <a:normAutofit/>
          </a:bodyPr>
          <a:lstStyle/>
          <a:p>
            <a:pPr marL="0" indent="0" rtl="0">
              <a:buNone/>
            </a:pPr>
            <a:endParaRPr lang="en-US" sz="2000" dirty="0"/>
          </a:p>
          <a:p>
            <a:pPr marL="0" indent="0" rtl="0">
              <a:buNone/>
            </a:pPr>
            <a:r>
              <a:rPr lang="en-US" sz="2400" dirty="0"/>
              <a:t>A </a:t>
            </a:r>
            <a:r>
              <a:rPr lang="en-US" sz="2400" dirty="0" err="1"/>
              <a:t>ZnO</a:t>
            </a:r>
            <a:r>
              <a:rPr lang="en-US" sz="2400" dirty="0"/>
              <a:t> 5 </a:t>
            </a:r>
            <a:r>
              <a:rPr lang="en-US" sz="2400" dirty="0" err="1"/>
              <a:t>fő</a:t>
            </a:r>
            <a:r>
              <a:rPr lang="en-US" sz="2400" dirty="0"/>
              <a:t> </a:t>
            </a:r>
            <a:r>
              <a:rPr lang="en-US" sz="2400" dirty="0" err="1"/>
              <a:t>hatással</a:t>
            </a:r>
            <a:r>
              <a:rPr lang="en-US" sz="2400" dirty="0"/>
              <a:t> van a </a:t>
            </a:r>
            <a:r>
              <a:rPr lang="en-US" sz="2400" dirty="0" err="1"/>
              <a:t>baktériumokra</a:t>
            </a:r>
            <a:r>
              <a:rPr lang="en-US" sz="2400" dirty="0"/>
              <a:t>. *</a:t>
            </a:r>
          </a:p>
          <a:p>
            <a:pPr marL="457200" indent="-457200" rtl="0">
              <a:buFont typeface="+mj-lt"/>
              <a:buAutoNum type="arabicPeriod"/>
            </a:pPr>
            <a:r>
              <a:rPr lang="en-US" sz="2400" dirty="0" err="1"/>
              <a:t>Sejtfal-membrán</a:t>
            </a:r>
            <a:r>
              <a:rPr lang="en-US" sz="2400" dirty="0"/>
              <a:t> </a:t>
            </a:r>
            <a:r>
              <a:rPr lang="en-US" sz="2400" dirty="0" err="1"/>
              <a:t>károsodás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elektrosztatikus</a:t>
            </a:r>
            <a:r>
              <a:rPr lang="en-US" sz="2400" dirty="0"/>
              <a:t> </a:t>
            </a:r>
            <a:r>
              <a:rPr lang="en-US" sz="2400" dirty="0" err="1"/>
              <a:t>kölcsönhatás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a </a:t>
            </a:r>
            <a:r>
              <a:rPr lang="en-US" sz="2400" dirty="0" err="1"/>
              <a:t>felhalmozódás</a:t>
            </a:r>
            <a:r>
              <a:rPr lang="en-US" sz="2400" dirty="0"/>
              <a:t> </a:t>
            </a:r>
            <a:r>
              <a:rPr lang="en-US" sz="2400" dirty="0" err="1"/>
              <a:t>miatt</a:t>
            </a:r>
            <a:r>
              <a:rPr lang="en-US" sz="2400" dirty="0"/>
              <a:t>.</a:t>
            </a:r>
            <a:endParaRPr lang="hu-HU" sz="2400" dirty="0"/>
          </a:p>
          <a:p>
            <a:pPr marL="457200" indent="-457200" rtl="0">
              <a:buFont typeface="+mj-lt"/>
              <a:buAutoNum type="arabicPeriod"/>
            </a:pPr>
            <a:r>
              <a:rPr lang="en-US" sz="2400" dirty="0"/>
              <a:t>A </a:t>
            </a:r>
            <a:r>
              <a:rPr lang="en-US" sz="2400" dirty="0" err="1"/>
              <a:t>homeosztázis</a:t>
            </a:r>
            <a:r>
              <a:rPr lang="en-US" sz="2400" dirty="0"/>
              <a:t> </a:t>
            </a:r>
            <a:r>
              <a:rPr lang="en-US" sz="2400" dirty="0" err="1"/>
              <a:t>elvesztése</a:t>
            </a:r>
            <a:r>
              <a:rPr lang="en-US" sz="2400" dirty="0"/>
              <a:t> </a:t>
            </a:r>
            <a:r>
              <a:rPr lang="en-US" sz="2400" dirty="0" err="1"/>
              <a:t>fémionok</a:t>
            </a:r>
            <a:r>
              <a:rPr lang="en-US" sz="2400" dirty="0"/>
              <a:t> </a:t>
            </a:r>
            <a:r>
              <a:rPr lang="en-US" sz="2400" dirty="0" err="1"/>
              <a:t>hatására</a:t>
            </a:r>
            <a:r>
              <a:rPr lang="en-US" sz="2400" dirty="0"/>
              <a:t>.</a:t>
            </a:r>
            <a:endParaRPr lang="hu-HU" sz="2400" dirty="0"/>
          </a:p>
          <a:p>
            <a:pPr marL="457200" indent="-457200" rtl="0">
              <a:buFont typeface="+mj-lt"/>
              <a:buAutoNum type="arabicPeriod"/>
            </a:pPr>
            <a:r>
              <a:rPr lang="hu-HU" sz="2400" dirty="0"/>
              <a:t>Fehérjék és enzimek működési zavara.</a:t>
            </a:r>
          </a:p>
          <a:p>
            <a:pPr marL="457200" indent="-457200" rtl="0">
              <a:buFont typeface="+mj-lt"/>
              <a:buAutoNum type="arabicPeriod"/>
            </a:pPr>
            <a:r>
              <a:rPr lang="en-US" sz="2400" dirty="0" err="1"/>
              <a:t>Genotoxicitás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a </a:t>
            </a:r>
            <a:r>
              <a:rPr lang="hu-HU" sz="2400" dirty="0" err="1"/>
              <a:t>szignáltranszdukció</a:t>
            </a:r>
            <a:r>
              <a:rPr lang="en-US" sz="2400" dirty="0"/>
              <a:t> </a:t>
            </a:r>
            <a:r>
              <a:rPr lang="en-US" sz="2400" dirty="0" err="1"/>
              <a:t>gátlása</a:t>
            </a:r>
            <a:r>
              <a:rPr lang="en-US" sz="2400" dirty="0"/>
              <a:t>.</a:t>
            </a:r>
            <a:endParaRPr lang="hu-HU" sz="2400" dirty="0"/>
          </a:p>
          <a:p>
            <a:pPr marL="457200" indent="-457200" rtl="0">
              <a:buFont typeface="+mj-lt"/>
              <a:buAutoNum type="arabicPeriod"/>
            </a:pPr>
            <a:r>
              <a:rPr lang="en-US" sz="2400" dirty="0" err="1"/>
              <a:t>Kémiai</a:t>
            </a:r>
            <a:r>
              <a:rPr lang="en-US" sz="2400" dirty="0"/>
              <a:t> </a:t>
            </a:r>
            <a:r>
              <a:rPr lang="en-US" sz="2400" dirty="0" err="1"/>
              <a:t>úton</a:t>
            </a:r>
            <a:r>
              <a:rPr lang="en-US" sz="2400" dirty="0"/>
              <a:t> </a:t>
            </a:r>
            <a:r>
              <a:rPr lang="en-US" sz="2400" dirty="0" err="1"/>
              <a:t>történő</a:t>
            </a:r>
            <a:r>
              <a:rPr lang="en-US" sz="2400" dirty="0"/>
              <a:t> </a:t>
            </a:r>
            <a:r>
              <a:rPr lang="en-US" sz="2400" dirty="0" err="1"/>
              <a:t>sejtfal-lízis</a:t>
            </a:r>
            <a:r>
              <a:rPr lang="en-US" sz="2400" dirty="0"/>
              <a:t>.</a:t>
            </a:r>
            <a:endParaRPr lang="en-GB" sz="2000" dirty="0"/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09B206E8-59BD-1B4C-8912-9A0443F9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</p:spPr>
        <p:txBody>
          <a:bodyPr rtlCol="0" anchor="t">
            <a:normAutofit/>
          </a:bodyPr>
          <a:lstStyle/>
          <a:p>
            <a:pPr algn="ctr" rtl="0"/>
            <a:r>
              <a:rPr lang="hu-HU" dirty="0"/>
              <a:t>HATÁSMECHANIZMUS</a:t>
            </a:r>
            <a:endParaRPr lang="es-ES" dirty="0"/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2BFF0FB5-AE9E-4D6C-B79E-FCBD03E9D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0" r="16424"/>
          <a:stretch/>
        </p:blipFill>
        <p:spPr>
          <a:xfrm>
            <a:off x="581192" y="121715"/>
            <a:ext cx="1245704" cy="950519"/>
          </a:xfrm>
          <a:prstGeom prst="rect">
            <a:avLst/>
          </a:prstGeom>
        </p:spPr>
      </p:pic>
      <p:pic>
        <p:nvPicPr>
          <p:cNvPr id="3074" name="Picture 2" descr="zinc qué es y para qué sirve">
            <a:extLst>
              <a:ext uri="{FF2B5EF4-FFF2-40B4-BE49-F238E27FC236}">
                <a16:creationId xmlns:a16="http://schemas.microsoft.com/office/drawing/2014/main" id="{C5F39D4B-A473-93AE-8330-7A418B03C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618" y="2870057"/>
            <a:ext cx="2396388" cy="240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7310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09B206E8-59BD-1B4C-8912-9A0443F9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885" y="396891"/>
            <a:ext cx="11029616" cy="740156"/>
          </a:xfrm>
        </p:spPr>
        <p:txBody>
          <a:bodyPr rtlCol="0" anchor="t">
            <a:normAutofit/>
          </a:bodyPr>
          <a:lstStyle/>
          <a:p>
            <a:pPr algn="ctr" rtl="0"/>
            <a:r>
              <a:rPr lang="es-ES" dirty="0"/>
              <a:t>ÉRINTKEZÉSI FELÜLET</a:t>
            </a:r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2BFF0FB5-AE9E-4D6C-B79E-FCBD03E9D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0" r="16424"/>
          <a:stretch/>
        </p:blipFill>
        <p:spPr>
          <a:xfrm>
            <a:off x="581192" y="121715"/>
            <a:ext cx="1245704" cy="950519"/>
          </a:xfrm>
          <a:prstGeom prst="rect">
            <a:avLst/>
          </a:prstGeom>
        </p:spPr>
      </p:pic>
      <p:pic>
        <p:nvPicPr>
          <p:cNvPr id="4098" name="Picture 2" descr="cuerpo de las células - celula animal fotografías e imágenes de stock">
            <a:extLst>
              <a:ext uri="{FF2B5EF4-FFF2-40B4-BE49-F238E27FC236}">
                <a16:creationId xmlns:a16="http://schemas.microsoft.com/office/drawing/2014/main" id="{6E0BBF4B-05DD-9237-B6FA-FFA53A6AD52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56" y="4159452"/>
            <a:ext cx="3355088" cy="22093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lustraciones, imágenes clip art, dibujos animados e iconos de stock de fondo vectorial bolas blancas - pelota de ping pong">
            <a:extLst>
              <a:ext uri="{FF2B5EF4-FFF2-40B4-BE49-F238E27FC236}">
                <a16:creationId xmlns:a16="http://schemas.microsoft.com/office/drawing/2014/main" id="{49BCAD6E-D004-192B-F866-779A9508E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35" y="4046911"/>
            <a:ext cx="3013921" cy="1694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un montón de pelotas de tenis vibrantes - pelota tenis fotografías e imágenes de stock">
            <a:extLst>
              <a:ext uri="{FF2B5EF4-FFF2-40B4-BE49-F238E27FC236}">
                <a16:creationId xmlns:a16="http://schemas.microsoft.com/office/drawing/2014/main" id="{E22CC4EF-F491-9DF0-D23A-F384B2CF6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466" y="3862769"/>
            <a:ext cx="3253035" cy="2062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nder 3d de muchas bolas de baloncesto naranja en una interminable pila de visto desde arriba. - pelota baloncesto fotografías e imágenes de stock">
            <a:extLst>
              <a:ext uri="{FF2B5EF4-FFF2-40B4-BE49-F238E27FC236}">
                <a16:creationId xmlns:a16="http://schemas.microsoft.com/office/drawing/2014/main" id="{EF3F01E6-AD74-5A68-1275-648C8CCA3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1620429"/>
            <a:ext cx="2914650" cy="1943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220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2F06A708-C428-8443-AB48-F60A95FF7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2084" y="1442312"/>
            <a:ext cx="7842534" cy="4933910"/>
          </a:xfrm>
        </p:spPr>
        <p:txBody>
          <a:bodyPr rtlCol="0" anchor="t">
            <a:normAutofit/>
          </a:bodyPr>
          <a:lstStyle/>
          <a:p>
            <a:pPr marL="0" indent="0" rtl="0">
              <a:buNone/>
            </a:pPr>
            <a:endParaRPr lang="en-US" sz="2000" dirty="0"/>
          </a:p>
          <a:p>
            <a:pPr marL="0" indent="0" rtl="0">
              <a:buNone/>
            </a:pPr>
            <a:endParaRPr lang="en-GB" sz="2000" dirty="0"/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09B206E8-59BD-1B4C-8912-9A0443F9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</p:spPr>
        <p:txBody>
          <a:bodyPr rtlCol="0" anchor="t">
            <a:normAutofit/>
          </a:bodyPr>
          <a:lstStyle/>
          <a:p>
            <a:pPr algn="ctr" rtl="0"/>
            <a:r>
              <a:rPr lang="hu-HU" dirty="0"/>
              <a:t>A MÉRET </a:t>
            </a:r>
            <a:r>
              <a:rPr lang="hu-HU" dirty="0" err="1"/>
              <a:t>SZÁMít</a:t>
            </a:r>
            <a:r>
              <a:rPr lang="hu-HU" dirty="0"/>
              <a:t>!</a:t>
            </a:r>
            <a:endParaRPr lang="es-ES" dirty="0"/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2BFF0FB5-AE9E-4D6C-B79E-FCBD03E9D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0" r="16424"/>
          <a:stretch/>
        </p:blipFill>
        <p:spPr>
          <a:xfrm>
            <a:off x="581192" y="121715"/>
            <a:ext cx="1245704" cy="950519"/>
          </a:xfrm>
          <a:prstGeom prst="rect">
            <a:avLst/>
          </a:prstGeom>
        </p:spPr>
      </p:pic>
      <p:pic>
        <p:nvPicPr>
          <p:cNvPr id="2" name="Imagen 1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A6806354-199A-AC41-C44D-4CF3A31111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275175" y="2568923"/>
            <a:ext cx="4632283" cy="324376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983BB6C-F1A2-52A5-4FFF-ECB76B4E71A6}"/>
              </a:ext>
            </a:extLst>
          </p:cNvPr>
          <p:cNvSpPr txBox="1"/>
          <p:nvPr/>
        </p:nvSpPr>
        <p:spPr>
          <a:xfrm>
            <a:off x="1565564" y="18288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Normál</a:t>
            </a:r>
            <a:r>
              <a:rPr lang="es-ES" sz="2400" dirty="0"/>
              <a:t> Zinc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D4C7411-E9CD-C932-5B60-650BF246FF6C}"/>
              </a:ext>
            </a:extLst>
          </p:cNvPr>
          <p:cNvSpPr txBox="1"/>
          <p:nvPr/>
        </p:nvSpPr>
        <p:spPr>
          <a:xfrm>
            <a:off x="7772400" y="1812390"/>
            <a:ext cx="374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KONKURENS</a:t>
            </a:r>
            <a:r>
              <a:rPr lang="es-ES" dirty="0"/>
              <a:t> “A”</a:t>
            </a:r>
          </a:p>
        </p:txBody>
      </p:sp>
      <p:pic>
        <p:nvPicPr>
          <p:cNvPr id="6" name="Imagen 5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E17C433C-E886-BF6D-4EC0-9F43B85167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4"/>
          <a:stretch/>
        </p:blipFill>
        <p:spPr>
          <a:xfrm>
            <a:off x="8894455" y="2802540"/>
            <a:ext cx="3055772" cy="30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933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2F06A708-C428-8443-AB48-F60A95FF7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2084" y="1442312"/>
            <a:ext cx="7842534" cy="4933910"/>
          </a:xfrm>
        </p:spPr>
        <p:txBody>
          <a:bodyPr rtlCol="0" anchor="t">
            <a:normAutofit/>
          </a:bodyPr>
          <a:lstStyle/>
          <a:p>
            <a:pPr marL="0" indent="0" rtl="0">
              <a:buNone/>
            </a:pPr>
            <a:endParaRPr lang="en-US" sz="2000" dirty="0"/>
          </a:p>
          <a:p>
            <a:pPr marL="0" indent="0" rtl="0">
              <a:buNone/>
            </a:pPr>
            <a:endParaRPr lang="en-GB" sz="2000" dirty="0"/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09B206E8-59BD-1B4C-8912-9A0443F9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</p:spPr>
        <p:txBody>
          <a:bodyPr rtlCol="0" anchor="t">
            <a:normAutofit/>
          </a:bodyPr>
          <a:lstStyle/>
          <a:p>
            <a:pPr algn="ctr" rtl="0"/>
            <a:r>
              <a:rPr lang="hu-HU" dirty="0"/>
              <a:t>A MÉRET </a:t>
            </a:r>
            <a:r>
              <a:rPr lang="hu-HU" dirty="0" err="1"/>
              <a:t>SZÁMít</a:t>
            </a:r>
            <a:r>
              <a:rPr lang="hu-HU" dirty="0"/>
              <a:t>!</a:t>
            </a:r>
            <a:endParaRPr lang="es-ES" dirty="0"/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2BFF0FB5-AE9E-4D6C-B79E-FCBD03E9D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0" r="16424"/>
          <a:stretch/>
        </p:blipFill>
        <p:spPr>
          <a:xfrm>
            <a:off x="581192" y="121715"/>
            <a:ext cx="1245704" cy="95051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983BB6C-F1A2-52A5-4FFF-ECB76B4E71A6}"/>
              </a:ext>
            </a:extLst>
          </p:cNvPr>
          <p:cNvSpPr txBox="1"/>
          <p:nvPr/>
        </p:nvSpPr>
        <p:spPr>
          <a:xfrm>
            <a:off x="1565564" y="1828800"/>
            <a:ext cx="1537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SURFACE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D4C7411-E9CD-C932-5B60-650BF246FF6C}"/>
              </a:ext>
            </a:extLst>
          </p:cNvPr>
          <p:cNvSpPr txBox="1"/>
          <p:nvPr/>
        </p:nvSpPr>
        <p:spPr>
          <a:xfrm>
            <a:off x="7399189" y="1997802"/>
            <a:ext cx="374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KONKURENS</a:t>
            </a:r>
            <a:r>
              <a:rPr lang="es-ES" dirty="0"/>
              <a:t> “B”</a:t>
            </a:r>
          </a:p>
        </p:txBody>
      </p:sp>
      <p:pic>
        <p:nvPicPr>
          <p:cNvPr id="8" name="Imagen 7" descr="Imagen en blanco y negro&#10;&#10;Descripción generada automáticamente">
            <a:extLst>
              <a:ext uri="{FF2B5EF4-FFF2-40B4-BE49-F238E27FC236}">
                <a16:creationId xmlns:a16="http://schemas.microsoft.com/office/drawing/2014/main" id="{8480E3BE-0FB8-FDFD-91DA-6204EE1D79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8"/>
          <a:stretch/>
        </p:blipFill>
        <p:spPr>
          <a:xfrm>
            <a:off x="7772400" y="2921877"/>
            <a:ext cx="3075071" cy="2942779"/>
          </a:xfrm>
          <a:prstGeom prst="rect">
            <a:avLst/>
          </a:prstGeom>
        </p:spPr>
      </p:pic>
      <p:pic>
        <p:nvPicPr>
          <p:cNvPr id="13" name="Imagen 12" descr="Imagen en blanco y negro de una roca&#10;&#10;Descripción generada automáticamente con confianza baja">
            <a:extLst>
              <a:ext uri="{FF2B5EF4-FFF2-40B4-BE49-F238E27FC236}">
                <a16:creationId xmlns:a16="http://schemas.microsoft.com/office/drawing/2014/main" id="{F23C2EF7-DF03-3F8D-D033-EEEAA45FA7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1"/>
          <a:stretch/>
        </p:blipFill>
        <p:spPr>
          <a:xfrm>
            <a:off x="1187187" y="2874016"/>
            <a:ext cx="2706840" cy="287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228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657BED9C-5AC2-7697-867A-211E05714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1956391"/>
            <a:ext cx="5681062" cy="446752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err="1"/>
              <a:t>Mezőgazdasági</a:t>
            </a:r>
            <a:r>
              <a:rPr lang="en-US" sz="2400" dirty="0"/>
              <a:t> </a:t>
            </a:r>
            <a:r>
              <a:rPr lang="en-US" sz="2400" dirty="0" err="1"/>
              <a:t>termelő</a:t>
            </a:r>
            <a:r>
              <a:rPr lang="en-US" sz="2400" dirty="0"/>
              <a:t> </a:t>
            </a:r>
            <a:r>
              <a:rPr lang="en-US" sz="2400" dirty="0" err="1"/>
              <a:t>takarmány</a:t>
            </a:r>
            <a:r>
              <a:rPr lang="hu-HU" sz="2400" dirty="0"/>
              <a:t>keverővel</a:t>
            </a:r>
            <a:r>
              <a:rPr lang="en-US" sz="2400" dirty="0"/>
              <a:t>, </a:t>
            </a:r>
            <a:r>
              <a:rPr lang="en-US" sz="2400" dirty="0" err="1"/>
              <a:t>Spanyolország</a:t>
            </a:r>
            <a:r>
              <a:rPr lang="en-US" sz="2400" dirty="0"/>
              <a:t> </a:t>
            </a:r>
            <a:r>
              <a:rPr lang="en-US" sz="2400" dirty="0" err="1"/>
              <a:t>középső</a:t>
            </a:r>
            <a:r>
              <a:rPr lang="en-US" sz="2400" dirty="0"/>
              <a:t> </a:t>
            </a:r>
            <a:r>
              <a:rPr lang="en-US" sz="2400" dirty="0" err="1"/>
              <a:t>területe</a:t>
            </a:r>
            <a:r>
              <a:rPr lang="en-US" sz="2400" dirty="0"/>
              <a:t>. 2500 </a:t>
            </a:r>
            <a:r>
              <a:rPr lang="en-US" sz="2400" dirty="0" err="1"/>
              <a:t>koca</a:t>
            </a:r>
            <a:r>
              <a:rPr lang="en-US" sz="2400" dirty="0"/>
              <a:t>.</a:t>
            </a:r>
            <a:endParaRPr lang="hu-HU" sz="2400" dirty="0"/>
          </a:p>
          <a:p>
            <a:r>
              <a:rPr lang="hu-HU" sz="2400" dirty="0"/>
              <a:t>Ivóvíz kezelése</a:t>
            </a:r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 </a:t>
            </a:r>
            <a:r>
              <a:rPr lang="en-US" sz="2400" dirty="0" err="1"/>
              <a:t>peroxid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ZnO</a:t>
            </a:r>
            <a:r>
              <a:rPr lang="en-US" sz="2400" dirty="0"/>
              <a:t> </a:t>
            </a:r>
            <a:r>
              <a:rPr lang="en-US" sz="2400" dirty="0" err="1"/>
              <a:t>használata</a:t>
            </a:r>
            <a:r>
              <a:rPr lang="en-US" sz="2400" dirty="0"/>
              <a:t> a </a:t>
            </a:r>
            <a:r>
              <a:rPr lang="en-US" sz="2400" dirty="0" err="1"/>
              <a:t>prestarterben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a </a:t>
            </a:r>
            <a:r>
              <a:rPr lang="en-US" sz="2400" dirty="0" err="1"/>
              <a:t>strepcocci</a:t>
            </a:r>
            <a:r>
              <a:rPr lang="en-US" sz="2400" dirty="0"/>
              <a:t> </a:t>
            </a:r>
            <a:r>
              <a:rPr lang="hu-HU" sz="2400" dirty="0"/>
              <a:t>okozta problémákra </a:t>
            </a:r>
            <a:r>
              <a:rPr lang="en-US" sz="2400" dirty="0"/>
              <a:t>a</a:t>
            </a:r>
            <a:r>
              <a:rPr lang="hu-HU" sz="2400" dirty="0"/>
              <a:t> starter fázisban</a:t>
            </a:r>
            <a:r>
              <a:rPr lang="en-US" sz="2400" dirty="0"/>
              <a:t>.</a:t>
            </a:r>
            <a:endParaRPr lang="hu-HU" sz="2400" dirty="0"/>
          </a:p>
          <a:p>
            <a:r>
              <a:rPr lang="en-US" sz="2400" dirty="0" err="1"/>
              <a:t>Rengeteg</a:t>
            </a:r>
            <a:r>
              <a:rPr lang="en-US" sz="2400" dirty="0"/>
              <a:t> </a:t>
            </a:r>
            <a:r>
              <a:rPr lang="en-US" sz="2400" dirty="0" err="1"/>
              <a:t>kísérletet</a:t>
            </a:r>
            <a:r>
              <a:rPr lang="en-US" sz="2400" dirty="0"/>
              <a:t> </a:t>
            </a:r>
            <a:r>
              <a:rPr lang="en-US" sz="2400" dirty="0" err="1"/>
              <a:t>tette</a:t>
            </a:r>
            <a:r>
              <a:rPr lang="hu-HU" sz="2400" dirty="0"/>
              <a:t>k</a:t>
            </a:r>
            <a:r>
              <a:rPr lang="en-US" sz="2400" dirty="0"/>
              <a:t> a </a:t>
            </a:r>
            <a:r>
              <a:rPr lang="en-US" sz="2400" dirty="0" err="1"/>
              <a:t>cink-oxid</a:t>
            </a:r>
            <a:r>
              <a:rPr lang="en-US" sz="2400" dirty="0"/>
              <a:t> </a:t>
            </a:r>
            <a:r>
              <a:rPr lang="en-US" sz="2400" dirty="0" err="1"/>
              <a:t>el</a:t>
            </a:r>
            <a:r>
              <a:rPr lang="hu-HU" sz="2400" dirty="0"/>
              <a:t>hagyására</a:t>
            </a:r>
            <a:r>
              <a:rPr lang="en-US" sz="2400" dirty="0"/>
              <a:t> </a:t>
            </a:r>
            <a:r>
              <a:rPr lang="en-US" sz="2400" dirty="0" err="1"/>
              <a:t>más</a:t>
            </a:r>
            <a:r>
              <a:rPr lang="en-US" sz="2400" dirty="0"/>
              <a:t> </a:t>
            </a:r>
            <a:r>
              <a:rPr lang="en-US" sz="2400" dirty="0" err="1"/>
              <a:t>adalékanyagokkal</a:t>
            </a:r>
            <a:r>
              <a:rPr lang="en-US" sz="2400" dirty="0"/>
              <a:t>, </a:t>
            </a:r>
            <a:r>
              <a:rPr lang="en-US" sz="2400" dirty="0" err="1"/>
              <a:t>sikertelenül</a:t>
            </a:r>
            <a:r>
              <a:rPr lang="en-US" sz="2400" dirty="0"/>
              <a:t>. Az </a:t>
            </a:r>
            <a:r>
              <a:rPr lang="en-US" sz="2400" dirty="0" err="1"/>
              <a:t>elhullás</a:t>
            </a:r>
            <a:r>
              <a:rPr lang="en-US" sz="2400" dirty="0"/>
              <a:t> a </a:t>
            </a:r>
            <a:r>
              <a:rPr lang="en-US" sz="2400" dirty="0" err="1"/>
              <a:t>kísérletek</a:t>
            </a:r>
            <a:r>
              <a:rPr lang="en-US" sz="2400" dirty="0"/>
              <a:t> </a:t>
            </a:r>
            <a:r>
              <a:rPr lang="en-US" sz="2400" dirty="0" err="1"/>
              <a:t>során</a:t>
            </a:r>
            <a:r>
              <a:rPr lang="en-US" sz="2400" dirty="0"/>
              <a:t> 15-25%</a:t>
            </a:r>
            <a:r>
              <a:rPr lang="hu-HU" sz="2400" dirty="0"/>
              <a:t> és a növekedés is alacsony.</a:t>
            </a:r>
          </a:p>
          <a:p>
            <a:r>
              <a:rPr lang="en-US" sz="2400" dirty="0"/>
              <a:t>Ebben a </a:t>
            </a:r>
            <a:r>
              <a:rPr lang="en-US" sz="2400" dirty="0" err="1"/>
              <a:t>vizsgálatban</a:t>
            </a:r>
            <a:r>
              <a:rPr lang="en-US" sz="2400" dirty="0"/>
              <a:t> </a:t>
            </a:r>
            <a:r>
              <a:rPr lang="en-US" sz="2400" dirty="0" err="1"/>
              <a:t>nem</a:t>
            </a:r>
            <a:r>
              <a:rPr lang="en-US" sz="2400" dirty="0"/>
              <a:t> </a:t>
            </a:r>
            <a:r>
              <a:rPr lang="en-US" sz="2400" dirty="0" err="1"/>
              <a:t>szerepelnek</a:t>
            </a:r>
            <a:r>
              <a:rPr lang="en-US" sz="2400" dirty="0"/>
              <a:t> </a:t>
            </a:r>
            <a:r>
              <a:rPr lang="en-US" sz="2400" dirty="0" err="1"/>
              <a:t>adatok</a:t>
            </a:r>
            <a:r>
              <a:rPr lang="en-US" sz="2400" dirty="0"/>
              <a:t> a </a:t>
            </a:r>
            <a:r>
              <a:rPr lang="en-US" sz="2400" dirty="0" err="1"/>
              <a:t>növekedésről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FCR-</a:t>
            </a:r>
            <a:r>
              <a:rPr lang="en-US" sz="2400" dirty="0" err="1"/>
              <a:t>ről</a:t>
            </a:r>
            <a:r>
              <a:rPr lang="en-US" sz="2400" dirty="0"/>
              <a:t>, </a:t>
            </a:r>
            <a:r>
              <a:rPr lang="en-US" sz="2400" dirty="0" err="1"/>
              <a:t>csak</a:t>
            </a:r>
            <a:r>
              <a:rPr lang="en-US" sz="2400" dirty="0"/>
              <a:t> </a:t>
            </a:r>
            <a:r>
              <a:rPr lang="en-US" sz="2400" dirty="0" err="1"/>
              <a:t>klinikai</a:t>
            </a:r>
            <a:r>
              <a:rPr lang="en-US" sz="2400" dirty="0"/>
              <a:t> </a:t>
            </a:r>
            <a:r>
              <a:rPr lang="en-US" sz="2400" dirty="0" err="1"/>
              <a:t>tünetek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állatok</a:t>
            </a:r>
            <a:r>
              <a:rPr lang="en-US" sz="2400" dirty="0"/>
              <a:t> </a:t>
            </a:r>
            <a:r>
              <a:rPr lang="en-US" sz="2400" dirty="0" err="1"/>
              <a:t>elhullása</a:t>
            </a:r>
            <a:r>
              <a:rPr lang="en-US" sz="2400" dirty="0"/>
              <a:t>.</a:t>
            </a:r>
            <a:endParaRPr lang="es-E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A7179ED-D8B0-005C-9A17-FD04C1D09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KÍSÉRLET</a:t>
            </a:r>
            <a:endParaRPr lang="es-ES" dirty="0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BD23F72C-50D5-83F6-CA65-F8BFCF932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50" r="16424"/>
          <a:stretch/>
        </p:blipFill>
        <p:spPr>
          <a:xfrm>
            <a:off x="581192" y="121715"/>
            <a:ext cx="1245704" cy="950519"/>
          </a:xfrm>
          <a:prstGeom prst="rect">
            <a:avLst/>
          </a:prstGeom>
        </p:spPr>
      </p:pic>
      <p:pic>
        <p:nvPicPr>
          <p:cNvPr id="1026" name="Picture 2" descr="Pig">
            <a:extLst>
              <a:ext uri="{FF2B5EF4-FFF2-40B4-BE49-F238E27FC236}">
                <a16:creationId xmlns:a16="http://schemas.microsoft.com/office/drawing/2014/main" id="{3DBB3D04-A96E-0100-1C5F-D4499BBB337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821" y="3058897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490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2F06A708-C428-8443-AB48-F60A95FF7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4" y="1956391"/>
            <a:ext cx="7211084" cy="4467523"/>
          </a:xfrm>
        </p:spPr>
        <p:txBody>
          <a:bodyPr rtlCol="0" anchor="t">
            <a:normAutofit lnSpcReduction="10000"/>
          </a:bodyPr>
          <a:lstStyle/>
          <a:p>
            <a:pPr marL="0" indent="0" rtl="0">
              <a:buNone/>
            </a:pPr>
            <a:r>
              <a:rPr lang="en-GB" sz="2400" dirty="0"/>
              <a:t>Az </a:t>
            </a:r>
            <a:r>
              <a:rPr lang="en-GB" sz="2400" dirty="0" err="1"/>
              <a:t>állatgyógyászati</a:t>
            </a:r>
            <a:r>
              <a:rPr lang="en-GB" sz="2400" dirty="0"/>
              <a:t> </a:t>
            </a:r>
            <a:r>
              <a:rPr lang="en-GB" sz="2400" dirty="0" err="1"/>
              <a:t>készítményekre</a:t>
            </a:r>
            <a:r>
              <a:rPr lang="en-GB" sz="2400" dirty="0"/>
              <a:t> </a:t>
            </a:r>
            <a:r>
              <a:rPr lang="en-GB" sz="2400" dirty="0" err="1"/>
              <a:t>vonatkozó</a:t>
            </a:r>
            <a:r>
              <a:rPr lang="en-GB" sz="2400" dirty="0"/>
              <a:t> </a:t>
            </a:r>
            <a:r>
              <a:rPr lang="en-GB" sz="2400" dirty="0" err="1"/>
              <a:t>új</a:t>
            </a:r>
            <a:r>
              <a:rPr lang="en-GB" sz="2400" dirty="0"/>
              <a:t> </a:t>
            </a:r>
            <a:r>
              <a:rPr lang="en-GB" sz="2400" dirty="0" err="1"/>
              <a:t>szabályozás</a:t>
            </a:r>
            <a:r>
              <a:rPr lang="en-GB" sz="2400" dirty="0"/>
              <a:t> (2019/04/EU </a:t>
            </a:r>
            <a:r>
              <a:rPr lang="en-GB" sz="2400" dirty="0" err="1"/>
              <a:t>rendelet</a:t>
            </a:r>
            <a:r>
              <a:rPr lang="en-GB" sz="2400" dirty="0"/>
              <a:t>) 2022</a:t>
            </a:r>
            <a:r>
              <a:rPr lang="hu-HU" sz="2400" dirty="0"/>
              <a:t>.</a:t>
            </a:r>
            <a:r>
              <a:rPr lang="en-GB" sz="2400" dirty="0"/>
              <a:t> </a:t>
            </a:r>
            <a:r>
              <a:rPr lang="en-GB" sz="2400" dirty="0" err="1"/>
              <a:t>januárjában</a:t>
            </a:r>
            <a:r>
              <a:rPr lang="en-GB" sz="2400" dirty="0"/>
              <a:t> </a:t>
            </a:r>
            <a:r>
              <a:rPr lang="en-GB" sz="2400" dirty="0" err="1"/>
              <a:t>lép</a:t>
            </a:r>
            <a:r>
              <a:rPr lang="en-GB" sz="2400" dirty="0"/>
              <a:t> </a:t>
            </a:r>
            <a:r>
              <a:rPr lang="en-GB" sz="2400" dirty="0" err="1"/>
              <a:t>életbe</a:t>
            </a:r>
            <a:r>
              <a:rPr lang="en-GB" sz="2400" dirty="0"/>
              <a:t> </a:t>
            </a:r>
            <a:r>
              <a:rPr lang="en-GB" sz="2400" dirty="0" err="1"/>
              <a:t>az</a:t>
            </a:r>
            <a:r>
              <a:rPr lang="en-GB" sz="2400" dirty="0"/>
              <a:t> EU-ban</a:t>
            </a:r>
            <a:r>
              <a:rPr lang="en-GB" sz="2400" dirty="0">
                <a:sym typeface="Wingdings" panose="05000000000000000000" pitchFamily="2" charset="2"/>
              </a:rPr>
              <a:t> </a:t>
            </a:r>
            <a:r>
              <a:rPr lang="hu-HU" sz="2400" dirty="0">
                <a:sym typeface="Wingdings" panose="05000000000000000000" pitchFamily="2" charset="2"/>
              </a:rPr>
              <a:t>új intézkedések</a:t>
            </a:r>
            <a:endParaRPr lang="en-GB" sz="2400" dirty="0">
              <a:sym typeface="Wingdings" panose="05000000000000000000" pitchFamily="2" charset="2"/>
            </a:endParaRPr>
          </a:p>
          <a:p>
            <a:pPr marL="0" indent="0" rtl="0">
              <a:buNone/>
            </a:pPr>
            <a:r>
              <a:rPr lang="en-GB" sz="2400" dirty="0" err="1">
                <a:sym typeface="Wingdings" panose="05000000000000000000" pitchFamily="2" charset="2"/>
              </a:rPr>
              <a:t>Elsősorban</a:t>
            </a:r>
            <a:r>
              <a:rPr lang="en-GB" sz="2400" dirty="0">
                <a:sym typeface="Wingdings" panose="05000000000000000000" pitchFamily="2" charset="2"/>
              </a:rPr>
              <a:t> a </a:t>
            </a:r>
            <a:r>
              <a:rPr lang="en-GB" sz="2400" dirty="0" err="1">
                <a:sym typeface="Wingdings" panose="05000000000000000000" pitchFamily="2" charset="2"/>
              </a:rPr>
              <a:t>gyógyszerek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felírás</a:t>
            </a:r>
            <a:r>
              <a:rPr lang="hu-HU" sz="2400" dirty="0">
                <a:sym typeface="Wingdings" panose="05000000000000000000" pitchFamily="2" charset="2"/>
              </a:rPr>
              <a:t>át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és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hu-HU" sz="2400" dirty="0">
                <a:sym typeface="Wingdings" panose="05000000000000000000" pitchFamily="2" charset="2"/>
              </a:rPr>
              <a:t>alkalmazását érinti.</a:t>
            </a:r>
            <a:endParaRPr lang="en-GB" sz="2400" dirty="0">
              <a:sym typeface="Wingdings" panose="05000000000000000000" pitchFamily="2" charset="2"/>
            </a:endParaRPr>
          </a:p>
          <a:p>
            <a:pPr marL="0" indent="0" rtl="0">
              <a:buNone/>
            </a:pPr>
            <a:r>
              <a:rPr lang="es-ES" sz="2400" dirty="0">
                <a:sym typeface="Wingdings" panose="05000000000000000000" pitchFamily="2" charset="2"/>
              </a:rPr>
              <a:t> </a:t>
            </a:r>
            <a:r>
              <a:rPr lang="en-US" sz="2400" dirty="0">
                <a:sym typeface="Wingdings" panose="05000000000000000000" pitchFamily="2" charset="2"/>
              </a:rPr>
              <a:t>A WHO </a:t>
            </a:r>
            <a:r>
              <a:rPr lang="en-US" sz="2400" dirty="0" err="1">
                <a:sym typeface="Wingdings" panose="05000000000000000000" pitchFamily="2" charset="2"/>
              </a:rPr>
              <a:t>az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antimikrobiális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szereket</a:t>
            </a:r>
            <a:r>
              <a:rPr lang="en-US" sz="2400" dirty="0">
                <a:sym typeface="Wingdings" panose="05000000000000000000" pitchFamily="2" charset="2"/>
              </a:rPr>
              <a:t> a </a:t>
            </a:r>
            <a:r>
              <a:rPr lang="en-US" sz="2400" dirty="0" err="1">
                <a:sym typeface="Wingdings" panose="05000000000000000000" pitchFamily="2" charset="2"/>
              </a:rPr>
              <a:t>humán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gyógyászatban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betöltött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jelentőségük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alapján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fontos</a:t>
            </a:r>
            <a:r>
              <a:rPr lang="en-US" sz="2400" dirty="0">
                <a:sym typeface="Wingdings" panose="05000000000000000000" pitchFamily="2" charset="2"/>
              </a:rPr>
              <a:t>, </a:t>
            </a:r>
            <a:r>
              <a:rPr lang="en-US" sz="2400" dirty="0" err="1">
                <a:sym typeface="Wingdings" panose="05000000000000000000" pitchFamily="2" charset="2"/>
              </a:rPr>
              <a:t>kiemelten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fontos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és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kritikusan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fontos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antimikrobiális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szerek</a:t>
            </a:r>
            <a:r>
              <a:rPr lang="hu-HU" sz="2400" dirty="0">
                <a:sym typeface="Wingdings" panose="05000000000000000000" pitchFamily="2" charset="2"/>
              </a:rPr>
              <a:t> csoportjába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sorolta</a:t>
            </a:r>
            <a:r>
              <a:rPr lang="en-US" sz="2400" dirty="0">
                <a:sym typeface="Wingdings" panose="05000000000000000000" pitchFamily="2" charset="2"/>
              </a:rPr>
              <a:t>.</a:t>
            </a:r>
            <a:r>
              <a:rPr lang="hu-HU" sz="2400" dirty="0">
                <a:sym typeface="Wingdings" panose="05000000000000000000" pitchFamily="2" charset="2"/>
              </a:rPr>
              <a:t> </a:t>
            </a:r>
            <a:r>
              <a:rPr lang="en-US" sz="2400" dirty="0">
                <a:sym typeface="Wingdings" panose="05000000000000000000" pitchFamily="2" charset="2"/>
              </a:rPr>
              <a:t>(CIA)</a:t>
            </a:r>
          </a:p>
          <a:p>
            <a:pPr marL="0" indent="0" rtl="0">
              <a:buNone/>
            </a:pPr>
            <a:r>
              <a:rPr lang="en-US" sz="2400" dirty="0">
                <a:sym typeface="Wingdings" panose="05000000000000000000" pitchFamily="2" charset="2"/>
              </a:rPr>
              <a:t>A </a:t>
            </a:r>
            <a:r>
              <a:rPr lang="en-US" sz="2400" dirty="0" err="1">
                <a:sym typeface="Wingdings" panose="05000000000000000000" pitchFamily="2" charset="2"/>
              </a:rPr>
              <a:t>legnagyobb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jelentőséggel</a:t>
            </a:r>
            <a:r>
              <a:rPr lang="en-US" sz="2400" dirty="0">
                <a:sym typeface="Wingdings" panose="05000000000000000000" pitchFamily="2" charset="2"/>
              </a:rPr>
              <a:t> a </a:t>
            </a:r>
            <a:r>
              <a:rPr lang="en-US" sz="2400" dirty="0" err="1">
                <a:sym typeface="Wingdings" panose="05000000000000000000" pitchFamily="2" charset="2"/>
              </a:rPr>
              <a:t>kinolonok</a:t>
            </a:r>
            <a:r>
              <a:rPr lang="en-US" sz="2400" dirty="0">
                <a:sym typeface="Wingdings" panose="05000000000000000000" pitchFamily="2" charset="2"/>
              </a:rPr>
              <a:t>, a 3. </a:t>
            </a:r>
            <a:r>
              <a:rPr lang="en-US" sz="2400" dirty="0" err="1">
                <a:sym typeface="Wingdings" panose="05000000000000000000" pitchFamily="2" charset="2"/>
              </a:rPr>
              <a:t>és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magasabb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generációs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cefalosporinok</a:t>
            </a:r>
            <a:r>
              <a:rPr lang="en-US" sz="2400" dirty="0">
                <a:sym typeface="Wingdings" panose="05000000000000000000" pitchFamily="2" charset="2"/>
              </a:rPr>
              <a:t>, a </a:t>
            </a:r>
            <a:r>
              <a:rPr lang="en-US" sz="2400" dirty="0" err="1">
                <a:sym typeface="Wingdings" panose="05000000000000000000" pitchFamily="2" charset="2"/>
              </a:rPr>
              <a:t>makrolidok</a:t>
            </a:r>
            <a:r>
              <a:rPr lang="en-US" sz="2400" dirty="0">
                <a:sym typeface="Wingdings" panose="05000000000000000000" pitchFamily="2" charset="2"/>
              </a:rPr>
              <a:t>, a </a:t>
            </a:r>
            <a:r>
              <a:rPr lang="en-US" sz="2400" dirty="0" err="1">
                <a:sym typeface="Wingdings" panose="05000000000000000000" pitchFamily="2" charset="2"/>
              </a:rPr>
              <a:t>glikopeptidek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dirty="0" err="1">
                <a:sym typeface="Wingdings" panose="05000000000000000000" pitchFamily="2" charset="2"/>
              </a:rPr>
              <a:t>vankomicin</a:t>
            </a:r>
            <a:r>
              <a:rPr lang="en-US" sz="2400" dirty="0">
                <a:sym typeface="Wingdings" panose="05000000000000000000" pitchFamily="2" charset="2"/>
              </a:rPr>
              <a:t>) </a:t>
            </a:r>
            <a:r>
              <a:rPr lang="en-US" sz="2400" dirty="0" err="1">
                <a:sym typeface="Wingdings" panose="05000000000000000000" pitchFamily="2" charset="2"/>
              </a:rPr>
              <a:t>és</a:t>
            </a:r>
            <a:r>
              <a:rPr lang="en-US" sz="2400" dirty="0">
                <a:sym typeface="Wingdings" panose="05000000000000000000" pitchFamily="2" charset="2"/>
              </a:rPr>
              <a:t> a pol</a:t>
            </a:r>
            <a:r>
              <a:rPr lang="hu-HU" sz="2400" dirty="0" err="1">
                <a:sym typeface="Wingdings" panose="05000000000000000000" pitchFamily="2" charset="2"/>
              </a:rPr>
              <a:t>imi</a:t>
            </a:r>
            <a:r>
              <a:rPr lang="en-US" sz="2400" dirty="0" err="1">
                <a:sym typeface="Wingdings" panose="05000000000000000000" pitchFamily="2" charset="2"/>
              </a:rPr>
              <a:t>xinek</a:t>
            </a:r>
            <a:r>
              <a:rPr lang="en-US" sz="2400" dirty="0">
                <a:sym typeface="Wingdings" panose="05000000000000000000" pitchFamily="2" charset="2"/>
              </a:rPr>
              <a:t> (pl. </a:t>
            </a:r>
            <a:r>
              <a:rPr lang="en-US" sz="2400" dirty="0" err="1">
                <a:sym typeface="Wingdings" panose="05000000000000000000" pitchFamily="2" charset="2"/>
              </a:rPr>
              <a:t>kolisztin</a:t>
            </a:r>
            <a:r>
              <a:rPr lang="en-US" sz="2400" dirty="0">
                <a:sym typeface="Wingdings" panose="05000000000000000000" pitchFamily="2" charset="2"/>
              </a:rPr>
              <a:t>) </a:t>
            </a:r>
            <a:r>
              <a:rPr lang="en-US" sz="2400" dirty="0" err="1">
                <a:sym typeface="Wingdings" panose="05000000000000000000" pitchFamily="2" charset="2"/>
              </a:rPr>
              <a:t>bírnak</a:t>
            </a:r>
            <a:r>
              <a:rPr lang="en-US" sz="2400" dirty="0">
                <a:sym typeface="Wingdings" panose="05000000000000000000" pitchFamily="2" charset="2"/>
              </a:rPr>
              <a:t>.</a:t>
            </a:r>
            <a:endParaRPr lang="es-ES" sz="2400" dirty="0"/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09B206E8-59BD-1B4C-8912-9A0443F9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</p:spPr>
        <p:txBody>
          <a:bodyPr rtlCol="0" anchor="t">
            <a:normAutofit/>
          </a:bodyPr>
          <a:lstStyle/>
          <a:p>
            <a:pPr algn="ctr" rtl="0"/>
            <a:r>
              <a:rPr lang="hu-HU" dirty="0"/>
              <a:t>JELENLEGI HELYZET</a:t>
            </a:r>
            <a:endParaRPr lang="es-ES" dirty="0"/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6B629A3F-4DB8-42E7-8732-B25CD96C8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0" r="16424"/>
          <a:stretch/>
        </p:blipFill>
        <p:spPr>
          <a:xfrm>
            <a:off x="581192" y="121715"/>
            <a:ext cx="1245704" cy="9505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8A8CCD8-E048-493C-8BD4-C50B920DA25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9" t="11341" r="16930" b="14973"/>
          <a:stretch/>
        </p:blipFill>
        <p:spPr bwMode="auto">
          <a:xfrm>
            <a:off x="11113477" y="39415"/>
            <a:ext cx="1078523" cy="111413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Tierra, Mundo, Iluminación, Noche, Globo">
            <a:extLst>
              <a:ext uri="{FF2B5EF4-FFF2-40B4-BE49-F238E27FC236}">
                <a16:creationId xmlns:a16="http://schemas.microsoft.com/office/drawing/2014/main" id="{D8040040-5C4F-4200-B09A-93B1034EFDC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278" y="2947143"/>
            <a:ext cx="4018341" cy="2009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801955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9F587D-4689-0FFE-9169-7E9CB06BD1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hu-HU" sz="2400" dirty="0"/>
              <a:t>Gyakorlati eredmények, Surface használata</a:t>
            </a:r>
            <a:endParaRPr lang="en-US" sz="2400" dirty="0"/>
          </a:p>
          <a:p>
            <a:r>
              <a:rPr lang="hu-HU" sz="2400" dirty="0"/>
              <a:t>Alkalmazott dózis: </a:t>
            </a:r>
            <a:r>
              <a:rPr lang="en-US" sz="2400" dirty="0"/>
              <a:t>1</a:t>
            </a:r>
            <a:r>
              <a:rPr lang="hu-HU" sz="2400" dirty="0"/>
              <a:t> k</a:t>
            </a:r>
            <a:r>
              <a:rPr lang="en-US" sz="2400" dirty="0"/>
              <a:t>g/t</a:t>
            </a:r>
            <a:r>
              <a:rPr lang="hu-HU" sz="2400" dirty="0"/>
              <a:t> </a:t>
            </a:r>
            <a:r>
              <a:rPr lang="hu-HU" sz="2400" dirty="0" err="1"/>
              <a:t>tak</a:t>
            </a:r>
            <a:r>
              <a:rPr lang="hu-HU" sz="2400" dirty="0"/>
              <a:t>., </a:t>
            </a:r>
            <a:r>
              <a:rPr lang="en-US" sz="2400" dirty="0"/>
              <a:t>SURFACE20. </a:t>
            </a:r>
          </a:p>
          <a:p>
            <a:r>
              <a:rPr lang="en-US" sz="2400" dirty="0"/>
              <a:t>A </a:t>
            </a:r>
            <a:r>
              <a:rPr lang="en-US" sz="2400" dirty="0" err="1"/>
              <a:t>kísérletet</a:t>
            </a:r>
            <a:r>
              <a:rPr lang="en-US" sz="2400" dirty="0"/>
              <a:t> 300 </a:t>
            </a:r>
            <a:r>
              <a:rPr lang="en-US" sz="2400" dirty="0" err="1"/>
              <a:t>malacon</a:t>
            </a:r>
            <a:r>
              <a:rPr lang="en-US" sz="2400" dirty="0"/>
              <a:t> </a:t>
            </a:r>
            <a:r>
              <a:rPr lang="en-US" sz="2400" dirty="0" err="1"/>
              <a:t>végezték</a:t>
            </a:r>
            <a:r>
              <a:rPr lang="en-US" sz="2400" dirty="0"/>
              <a:t>, a </a:t>
            </a:r>
            <a:r>
              <a:rPr lang="en-US" sz="2400" dirty="0" err="1"/>
              <a:t>takarmányban</a:t>
            </a:r>
            <a:r>
              <a:rPr lang="en-US" sz="2400" dirty="0"/>
              <a:t> </a:t>
            </a:r>
            <a:r>
              <a:rPr lang="en-US" sz="2400" dirty="0" err="1"/>
              <a:t>nem</a:t>
            </a:r>
            <a:r>
              <a:rPr lang="en-US" sz="2400" dirty="0"/>
              <a:t> volt </a:t>
            </a:r>
            <a:r>
              <a:rPr lang="en-US" sz="2400" dirty="0" err="1"/>
              <a:t>ZnO</a:t>
            </a:r>
            <a:r>
              <a:rPr lang="en-US" sz="2400" dirty="0"/>
              <a:t>.</a:t>
            </a:r>
            <a:endParaRPr lang="hu-HU" sz="2400" dirty="0"/>
          </a:p>
          <a:p>
            <a:r>
              <a:rPr lang="hu-HU" sz="2400" dirty="0"/>
              <a:t>Választás</a:t>
            </a:r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26</a:t>
            </a:r>
            <a:r>
              <a:rPr lang="hu-HU" sz="2400" dirty="0"/>
              <a:t>. nap</a:t>
            </a:r>
            <a:endParaRPr lang="en-US" sz="2400" dirty="0"/>
          </a:p>
          <a:p>
            <a:r>
              <a:rPr lang="en-US" sz="2400" dirty="0" err="1"/>
              <a:t>Átlagos</a:t>
            </a:r>
            <a:r>
              <a:rPr lang="en-US" sz="2400" dirty="0"/>
              <a:t> </a:t>
            </a:r>
            <a:r>
              <a:rPr lang="en-US" sz="2400" dirty="0" err="1"/>
              <a:t>mortalitás</a:t>
            </a:r>
            <a:r>
              <a:rPr lang="en-US" sz="2400" dirty="0"/>
              <a:t> 5,7%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hu-HU" sz="2400" dirty="0" err="1"/>
              <a:t>prestarter</a:t>
            </a:r>
            <a:r>
              <a:rPr lang="hu-HU" sz="2400" dirty="0"/>
              <a:t> és starter </a:t>
            </a:r>
            <a:r>
              <a:rPr lang="en-US" sz="2400" dirty="0" err="1"/>
              <a:t>fázisban</a:t>
            </a:r>
            <a:r>
              <a:rPr lang="en-US" sz="2400" dirty="0"/>
              <a:t>. (</a:t>
            </a:r>
            <a:r>
              <a:rPr lang="en-US" sz="2400" dirty="0" err="1"/>
              <a:t>átmeneti</a:t>
            </a:r>
            <a:r>
              <a:rPr lang="en-US" sz="2400" dirty="0"/>
              <a:t> </a:t>
            </a:r>
            <a:r>
              <a:rPr lang="en-US" sz="2400" dirty="0" err="1"/>
              <a:t>fázis</a:t>
            </a:r>
            <a:r>
              <a:rPr lang="en-US" sz="2400" dirty="0"/>
              <a:t>)</a:t>
            </a:r>
            <a:endParaRPr lang="hu-HU" sz="2400" dirty="0"/>
          </a:p>
          <a:p>
            <a:r>
              <a:rPr lang="hu-HU" sz="2400" dirty="0" err="1"/>
              <a:t>Prestarterről</a:t>
            </a:r>
            <a:r>
              <a:rPr lang="hu-HU" sz="2400" dirty="0"/>
              <a:t> starterre való takarmányváltáskor lágy széklet</a:t>
            </a:r>
          </a:p>
          <a:p>
            <a:r>
              <a:rPr lang="en-US" sz="2400" dirty="0"/>
              <a:t>Az </a:t>
            </a:r>
            <a:r>
              <a:rPr lang="en-US" sz="2400" dirty="0" err="1"/>
              <a:t>eredmények</a:t>
            </a:r>
            <a:r>
              <a:rPr lang="en-US" sz="2400" dirty="0"/>
              <a:t> a </a:t>
            </a:r>
            <a:r>
              <a:rPr lang="en-US" sz="2400" dirty="0" err="1"/>
              <a:t>következő</a:t>
            </a:r>
            <a:r>
              <a:rPr lang="en-US" sz="2400" dirty="0"/>
              <a:t> </a:t>
            </a:r>
            <a:r>
              <a:rPr lang="en-US" sz="2400" dirty="0" err="1"/>
              <a:t>dián</a:t>
            </a:r>
            <a:r>
              <a:rPr lang="en-US" sz="2400" dirty="0"/>
              <a:t> </a:t>
            </a:r>
            <a:r>
              <a:rPr lang="en-US" sz="2400" dirty="0" err="1"/>
              <a:t>láthatók</a:t>
            </a:r>
            <a:r>
              <a:rPr lang="en-US" sz="2400" dirty="0"/>
              <a:t>.</a:t>
            </a:r>
            <a:endParaRPr lang="es-E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D27CFFE6-ECFE-70CA-E38A-B24784603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KÍSÉRLET</a:t>
            </a:r>
            <a:endParaRPr lang="es-ES" dirty="0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5619CAAF-7986-4DE8-2E74-6B3875608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50" r="16424"/>
          <a:stretch/>
        </p:blipFill>
        <p:spPr>
          <a:xfrm>
            <a:off x="581192" y="121715"/>
            <a:ext cx="1245704" cy="950519"/>
          </a:xfrm>
          <a:prstGeom prst="rect">
            <a:avLst/>
          </a:prstGeom>
        </p:spPr>
      </p:pic>
      <p:pic>
        <p:nvPicPr>
          <p:cNvPr id="8194" name="Picture 2" descr="alimentación animal de la planta de producción - fabrica de pienso fotografías e imágenes de stock">
            <a:extLst>
              <a:ext uri="{FF2B5EF4-FFF2-40B4-BE49-F238E27FC236}">
                <a16:creationId xmlns:a16="http://schemas.microsoft.com/office/drawing/2014/main" id="{DBCFAC1C-114D-4B7B-0484-BE2FF6F7DA1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23" y="2875687"/>
            <a:ext cx="3500433" cy="233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2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9F587D-4689-0FFE-9169-7E9CB06BD1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err="1"/>
              <a:t>Nem</a:t>
            </a:r>
            <a:r>
              <a:rPr lang="en-US" sz="2400" dirty="0"/>
              <a:t> volt </a:t>
            </a:r>
            <a:r>
              <a:rPr lang="hu-HU" sz="2400" dirty="0"/>
              <a:t>lágy</a:t>
            </a:r>
            <a:r>
              <a:rPr lang="en-US" sz="2400" dirty="0"/>
              <a:t> </a:t>
            </a:r>
            <a:r>
              <a:rPr lang="en-US" sz="2400" dirty="0" err="1"/>
              <a:t>széklet</a:t>
            </a:r>
            <a:r>
              <a:rPr lang="en-US" sz="2400" dirty="0"/>
              <a:t> a </a:t>
            </a:r>
            <a:r>
              <a:rPr lang="en-US" sz="2400" dirty="0" err="1"/>
              <a:t>kísérleti</a:t>
            </a:r>
            <a:r>
              <a:rPr lang="en-US" sz="2400" dirty="0"/>
              <a:t> </a:t>
            </a:r>
            <a:r>
              <a:rPr lang="en-US" sz="2400" dirty="0" err="1"/>
              <a:t>csoportban</a:t>
            </a:r>
            <a:r>
              <a:rPr lang="en-US" sz="2400" dirty="0"/>
              <a:t>, </a:t>
            </a:r>
            <a:r>
              <a:rPr lang="en-US" sz="2400" dirty="0" err="1"/>
              <a:t>sem</a:t>
            </a:r>
            <a:r>
              <a:rPr lang="en-US" sz="2400" dirty="0"/>
              <a:t> a </a:t>
            </a:r>
            <a:r>
              <a:rPr lang="en-US" sz="2400" dirty="0" err="1"/>
              <a:t>takarmányváltáskor</a:t>
            </a:r>
            <a:endParaRPr lang="hu-HU" sz="2400" dirty="0"/>
          </a:p>
          <a:p>
            <a:r>
              <a:rPr lang="en-US" sz="2400" dirty="0" err="1"/>
              <a:t>Halálozás</a:t>
            </a:r>
            <a:r>
              <a:rPr lang="en-US" sz="2400" dirty="0"/>
              <a:t> </a:t>
            </a:r>
            <a:r>
              <a:rPr lang="en-US" sz="2400" dirty="0" err="1"/>
              <a:t>ebben</a:t>
            </a:r>
            <a:r>
              <a:rPr lang="en-US" sz="2400" dirty="0"/>
              <a:t> a </a:t>
            </a:r>
            <a:r>
              <a:rPr lang="en-US" sz="2400" dirty="0" err="1"/>
              <a:t>vizsgálatban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átmeneti</a:t>
            </a:r>
            <a:r>
              <a:rPr lang="en-US" sz="2400" dirty="0"/>
              <a:t> </a:t>
            </a:r>
            <a:r>
              <a:rPr lang="en-US" sz="2400" dirty="0" err="1"/>
              <a:t>fázisban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5,5</a:t>
            </a:r>
            <a:r>
              <a:rPr lang="en-US" sz="2400" dirty="0"/>
              <a:t>%. </a:t>
            </a:r>
          </a:p>
          <a:p>
            <a:r>
              <a:rPr lang="en-US" sz="2400" dirty="0"/>
              <a:t>Ami a </a:t>
            </a:r>
            <a:r>
              <a:rPr lang="en-US" sz="2400" dirty="0" err="1"/>
              <a:t>növekedést</a:t>
            </a:r>
            <a:r>
              <a:rPr lang="en-US" sz="2400" dirty="0"/>
              <a:t> </a:t>
            </a:r>
            <a:r>
              <a:rPr lang="en-US" sz="2400" dirty="0" err="1"/>
              <a:t>illeti</a:t>
            </a:r>
            <a:r>
              <a:rPr lang="en-US" sz="2400" dirty="0"/>
              <a:t>, </a:t>
            </a:r>
            <a:r>
              <a:rPr lang="en-US" sz="2400" dirty="0" err="1"/>
              <a:t>jobb</a:t>
            </a:r>
            <a:r>
              <a:rPr lang="en-US" sz="2400" dirty="0"/>
              <a:t> </a:t>
            </a:r>
            <a:r>
              <a:rPr lang="en-US" sz="2400" dirty="0" err="1"/>
              <a:t>testkondíciót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általános</a:t>
            </a:r>
            <a:r>
              <a:rPr lang="en-US" sz="2400" dirty="0"/>
              <a:t> </a:t>
            </a:r>
            <a:r>
              <a:rPr lang="en-US" sz="2400" dirty="0" err="1"/>
              <a:t>állapotot</a:t>
            </a:r>
            <a:r>
              <a:rPr lang="en-US" sz="2400" dirty="0"/>
              <a:t> </a:t>
            </a:r>
            <a:r>
              <a:rPr lang="en-US" sz="2400" dirty="0" err="1"/>
              <a:t>tapasztaltak</a:t>
            </a:r>
            <a:r>
              <a:rPr lang="en-US" sz="2400" dirty="0"/>
              <a:t>.</a:t>
            </a:r>
            <a:endParaRPr lang="hu-HU" sz="2400" dirty="0"/>
          </a:p>
          <a:p>
            <a:r>
              <a:rPr lang="en-US" sz="2400" dirty="0" err="1"/>
              <a:t>Ennek</a:t>
            </a:r>
            <a:r>
              <a:rPr lang="en-US" sz="2400" dirty="0"/>
              <a:t> </a:t>
            </a:r>
            <a:r>
              <a:rPr lang="en-US" sz="2400" dirty="0" err="1"/>
              <a:t>következtében</a:t>
            </a:r>
            <a:r>
              <a:rPr lang="en-US" sz="2400" dirty="0"/>
              <a:t> </a:t>
            </a:r>
            <a:r>
              <a:rPr lang="en-US" sz="2400" dirty="0" err="1"/>
              <a:t>ebben</a:t>
            </a:r>
            <a:r>
              <a:rPr lang="en-US" sz="2400" dirty="0"/>
              <a:t> a </a:t>
            </a:r>
            <a:r>
              <a:rPr lang="en-US" sz="2400" dirty="0" err="1"/>
              <a:t>gazdaságban</a:t>
            </a:r>
            <a:r>
              <a:rPr lang="en-US" sz="2400" dirty="0"/>
              <a:t> </a:t>
            </a:r>
            <a:r>
              <a:rPr lang="en-US" sz="2400" dirty="0" err="1"/>
              <a:t>folyamatosan</a:t>
            </a:r>
            <a:r>
              <a:rPr lang="en-US" sz="2400" dirty="0"/>
              <a:t> </a:t>
            </a:r>
            <a:r>
              <a:rPr lang="en-US" sz="2400" dirty="0" err="1"/>
              <a:t>használni</a:t>
            </a:r>
            <a:r>
              <a:rPr lang="en-US" sz="2400" dirty="0"/>
              <a:t> </a:t>
            </a:r>
            <a:r>
              <a:rPr lang="en-US" sz="2400" dirty="0" err="1"/>
              <a:t>kezdték</a:t>
            </a:r>
            <a:r>
              <a:rPr lang="en-US" sz="2400" dirty="0"/>
              <a:t> (</a:t>
            </a:r>
            <a:r>
              <a:rPr lang="hu-HU" sz="2400" dirty="0"/>
              <a:t>SURFACE </a:t>
            </a:r>
            <a:r>
              <a:rPr lang="en-US" sz="2400" dirty="0"/>
              <a:t>20). 2021 </a:t>
            </a:r>
            <a:r>
              <a:rPr lang="en-US" sz="2400" dirty="0" err="1"/>
              <a:t>decemberétől</a:t>
            </a:r>
            <a:r>
              <a:rPr lang="en-US" sz="2400" dirty="0"/>
              <a:t> </a:t>
            </a:r>
            <a:r>
              <a:rPr lang="en-US" sz="2400" dirty="0" err="1"/>
              <a:t>napjainkig</a:t>
            </a:r>
            <a:r>
              <a:rPr lang="en-US" sz="2400" dirty="0"/>
              <a:t>.</a:t>
            </a:r>
            <a:endParaRPr lang="hu-HU" sz="2400" dirty="0"/>
          </a:p>
          <a:p>
            <a:r>
              <a:rPr lang="es-ES" sz="2600" dirty="0"/>
              <a:t>Az emésztési problémák megoldódtak, a lágy széklet </a:t>
            </a:r>
            <a:r>
              <a:rPr lang="hu-HU" sz="2600" dirty="0"/>
              <a:t>megjelenésekor ajánljuk</a:t>
            </a:r>
            <a:endParaRPr lang="es-ES" sz="260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D27CFFE6-ECFE-70CA-E38A-B24784603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KÍSÉRLET</a:t>
            </a:r>
            <a:endParaRPr lang="es-ES" dirty="0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5619CAAF-7986-4DE8-2E74-6B3875608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50" r="16424"/>
          <a:stretch/>
        </p:blipFill>
        <p:spPr>
          <a:xfrm>
            <a:off x="581192" y="121715"/>
            <a:ext cx="1245704" cy="950519"/>
          </a:xfrm>
          <a:prstGeom prst="rect">
            <a:avLst/>
          </a:prstGeom>
        </p:spPr>
      </p:pic>
      <p:pic>
        <p:nvPicPr>
          <p:cNvPr id="7170" name="Picture 2" descr="Junta destaca el valor del porcino en la industria cárnica malagueña, que  representa el 79%">
            <a:extLst>
              <a:ext uri="{FF2B5EF4-FFF2-40B4-BE49-F238E27FC236}">
                <a16:creationId xmlns:a16="http://schemas.microsoft.com/office/drawing/2014/main" id="{64C6A0BB-2139-C47C-EA2B-1C706A65191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2" y="3390106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1113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9F587D-4689-0FFE-9169-7E9CB06BD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2327" y="1956391"/>
            <a:ext cx="10308482" cy="4467523"/>
          </a:xfrm>
        </p:spPr>
        <p:txBody>
          <a:bodyPr>
            <a:normAutofit/>
          </a:bodyPr>
          <a:lstStyle/>
          <a:p>
            <a:r>
              <a:rPr lang="en-US" sz="2400" dirty="0" err="1"/>
              <a:t>Kiegészítő</a:t>
            </a:r>
            <a:r>
              <a:rPr lang="en-US" sz="2400" dirty="0"/>
              <a:t>/</a:t>
            </a:r>
            <a:r>
              <a:rPr lang="en-US" sz="2400" dirty="0" err="1"/>
              <a:t>alternatív</a:t>
            </a:r>
            <a:r>
              <a:rPr lang="en-US" sz="2400" dirty="0"/>
              <a:t> </a:t>
            </a:r>
            <a:r>
              <a:rPr lang="en-US" sz="2400" dirty="0" err="1"/>
              <a:t>kezelésként</a:t>
            </a:r>
            <a:r>
              <a:rPr lang="en-US" sz="2400" dirty="0"/>
              <a:t> </a:t>
            </a:r>
            <a:r>
              <a:rPr lang="en-US" sz="2400" dirty="0" err="1"/>
              <a:t>alkalmazható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adalékanyagok</a:t>
            </a:r>
            <a:r>
              <a:rPr lang="en-US" sz="2400" dirty="0"/>
              <a:t> </a:t>
            </a:r>
            <a:r>
              <a:rPr lang="en-US" sz="2400" dirty="0" err="1"/>
              <a:t>használata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ivóvízben</a:t>
            </a:r>
            <a:r>
              <a:rPr lang="en-US" sz="2400" dirty="0"/>
              <a:t>  A </a:t>
            </a:r>
            <a:r>
              <a:rPr lang="en-US" sz="2400" dirty="0" err="1"/>
              <a:t>víz</a:t>
            </a:r>
            <a:r>
              <a:rPr lang="en-US" sz="2400" dirty="0"/>
              <a:t> </a:t>
            </a:r>
            <a:r>
              <a:rPr lang="en-US" sz="2400" dirty="0" err="1"/>
              <a:t>folyamatos</a:t>
            </a:r>
            <a:r>
              <a:rPr lang="en-US" sz="2400" dirty="0"/>
              <a:t> </a:t>
            </a:r>
            <a:r>
              <a:rPr lang="en-US" sz="2400" dirty="0" err="1"/>
              <a:t>savanyítása</a:t>
            </a:r>
            <a:r>
              <a:rPr lang="en-US" sz="2400" dirty="0"/>
              <a:t> </a:t>
            </a:r>
            <a:r>
              <a:rPr lang="en-US" sz="2400" dirty="0" err="1"/>
              <a:t>segíthet</a:t>
            </a:r>
            <a:r>
              <a:rPr lang="en-US" sz="2400" dirty="0"/>
              <a:t> </a:t>
            </a:r>
            <a:r>
              <a:rPr lang="en-US" sz="2400" dirty="0" err="1"/>
              <a:t>csökkenteni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megszüntetni</a:t>
            </a:r>
            <a:r>
              <a:rPr lang="en-US" sz="2400" dirty="0"/>
              <a:t> a </a:t>
            </a:r>
            <a:r>
              <a:rPr lang="en-US" sz="2400" dirty="0" err="1"/>
              <a:t>fehérjék</a:t>
            </a:r>
            <a:r>
              <a:rPr lang="en-US" sz="2400" dirty="0"/>
              <a:t> </a:t>
            </a:r>
            <a:r>
              <a:rPr lang="en-US" sz="2400" dirty="0" err="1"/>
              <a:t>emészthetőségével</a:t>
            </a:r>
            <a:r>
              <a:rPr lang="en-US" sz="2400" dirty="0"/>
              <a:t> </a:t>
            </a:r>
            <a:r>
              <a:rPr lang="en-US" sz="2400" dirty="0" err="1"/>
              <a:t>kapcsolatos</a:t>
            </a:r>
            <a:r>
              <a:rPr lang="en-US" sz="2400" dirty="0"/>
              <a:t> </a:t>
            </a:r>
            <a:r>
              <a:rPr lang="en-US" sz="2400" dirty="0" err="1"/>
              <a:t>problémákat</a:t>
            </a:r>
            <a:r>
              <a:rPr lang="en-US" sz="2400" dirty="0"/>
              <a:t>. </a:t>
            </a:r>
            <a:r>
              <a:rPr lang="en-US" sz="2400" dirty="0" err="1"/>
              <a:t>Ráadásul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andCID</a:t>
            </a:r>
            <a:r>
              <a:rPr lang="en-US" sz="2400" dirty="0"/>
              <a:t> </a:t>
            </a:r>
            <a:r>
              <a:rPr lang="hu-HU" sz="2400" dirty="0" err="1"/>
              <a:t>Water-nek</a:t>
            </a:r>
            <a:r>
              <a:rPr lang="hu-HU" sz="2400" dirty="0"/>
              <a:t> </a:t>
            </a:r>
            <a:r>
              <a:rPr lang="en-US" sz="2400" dirty="0"/>
              <a:t>a </a:t>
            </a:r>
            <a:r>
              <a:rPr lang="en-US" sz="2400" dirty="0" err="1"/>
              <a:t>megfelelő</a:t>
            </a:r>
            <a:r>
              <a:rPr lang="en-US" sz="2400" dirty="0"/>
              <a:t> pH-</a:t>
            </a:r>
            <a:r>
              <a:rPr lang="en-US" sz="2400" dirty="0" err="1"/>
              <a:t>érték</a:t>
            </a:r>
            <a:r>
              <a:rPr lang="en-US" sz="2400" dirty="0"/>
              <a:t> </a:t>
            </a:r>
            <a:r>
              <a:rPr lang="hu-HU" sz="2400" dirty="0"/>
              <a:t>beállítása </a:t>
            </a:r>
            <a:r>
              <a:rPr lang="en-US" sz="2400" dirty="0" err="1"/>
              <a:t>mellett</a:t>
            </a:r>
            <a:r>
              <a:rPr lang="hu-HU" sz="2400" dirty="0"/>
              <a:t> </a:t>
            </a:r>
            <a:r>
              <a:rPr lang="en-US" sz="2400" dirty="0" err="1"/>
              <a:t>baktericid</a:t>
            </a:r>
            <a:r>
              <a:rPr lang="en-US" sz="2400" dirty="0"/>
              <a:t> </a:t>
            </a:r>
            <a:r>
              <a:rPr lang="en-US" sz="2400" dirty="0" err="1"/>
              <a:t>hatása</a:t>
            </a:r>
            <a:r>
              <a:rPr lang="en-US" sz="2400" dirty="0"/>
              <a:t> </a:t>
            </a:r>
            <a:r>
              <a:rPr lang="hu-HU" sz="2400" dirty="0"/>
              <a:t>is </a:t>
            </a:r>
            <a:r>
              <a:rPr lang="en-US" sz="2400" dirty="0"/>
              <a:t>van .</a:t>
            </a:r>
            <a:endParaRPr lang="hu-HU" sz="2400" dirty="0"/>
          </a:p>
          <a:p>
            <a:r>
              <a:rPr lang="en-US" sz="2400" dirty="0" err="1"/>
              <a:t>Javasoljuk</a:t>
            </a:r>
            <a:r>
              <a:rPr lang="en-US" sz="2400" dirty="0"/>
              <a:t> a </a:t>
            </a:r>
            <a:r>
              <a:rPr lang="en-US" sz="2400" dirty="0" err="1"/>
              <a:t>Zincolac</a:t>
            </a:r>
            <a:r>
              <a:rPr lang="en-US" sz="2400" dirty="0"/>
              <a:t> </a:t>
            </a:r>
            <a:r>
              <a:rPr lang="en-US" sz="2400" dirty="0" err="1"/>
              <a:t>használatát</a:t>
            </a:r>
            <a:r>
              <a:rPr lang="en-US" sz="2400" dirty="0"/>
              <a:t>, ha a </a:t>
            </a:r>
            <a:r>
              <a:rPr lang="en-US" sz="2400" dirty="0" err="1"/>
              <a:t>gazdaságban</a:t>
            </a:r>
            <a:r>
              <a:rPr lang="en-US" sz="2400" dirty="0"/>
              <a:t> </a:t>
            </a:r>
            <a:r>
              <a:rPr lang="en-US" sz="2400" dirty="0" err="1"/>
              <a:t>probléma</a:t>
            </a:r>
            <a:r>
              <a:rPr lang="en-US" sz="2400" dirty="0"/>
              <a:t> </a:t>
            </a:r>
            <a:r>
              <a:rPr lang="en-US" sz="2400" dirty="0" err="1"/>
              <a:t>merül</a:t>
            </a:r>
            <a:r>
              <a:rPr lang="en-US" sz="2400" dirty="0"/>
              <a:t> </a:t>
            </a:r>
            <a:r>
              <a:rPr lang="en-US" sz="2400" dirty="0" err="1"/>
              <a:t>fel</a:t>
            </a:r>
            <a:r>
              <a:rPr lang="en-US" sz="2400" dirty="0"/>
              <a:t> (</a:t>
            </a:r>
            <a:r>
              <a:rPr lang="en-US" sz="2400" dirty="0" err="1"/>
              <a:t>környezet</a:t>
            </a:r>
            <a:r>
              <a:rPr lang="en-US" sz="2400" dirty="0"/>
              <a:t>, korai </a:t>
            </a:r>
            <a:r>
              <a:rPr lang="en-US" sz="2400" dirty="0" err="1"/>
              <a:t>elválasztás</a:t>
            </a:r>
            <a:r>
              <a:rPr lang="hu-HU" sz="2400" dirty="0"/>
              <a:t>)</a:t>
            </a:r>
            <a:r>
              <a:rPr lang="en-US" sz="2400" dirty="0"/>
              <a:t> </a:t>
            </a:r>
            <a:r>
              <a:rPr lang="hu-HU" sz="2400" dirty="0"/>
              <a:t>- </a:t>
            </a:r>
            <a:r>
              <a:rPr lang="en-US" sz="2400" dirty="0"/>
              <a:t>5 </a:t>
            </a:r>
            <a:r>
              <a:rPr lang="en-US" sz="2400" dirty="0" err="1"/>
              <a:t>napon</a:t>
            </a:r>
            <a:r>
              <a:rPr lang="en-US" sz="2400" dirty="0"/>
              <a:t> </a:t>
            </a:r>
            <a:r>
              <a:rPr lang="en-US" sz="2400" dirty="0" err="1"/>
              <a:t>keresztül</a:t>
            </a:r>
            <a:r>
              <a:rPr lang="en-US" sz="2400" dirty="0"/>
              <a:t>, 2L/1000L </a:t>
            </a:r>
            <a:r>
              <a:rPr lang="en-US" sz="2400" dirty="0" err="1"/>
              <a:t>ivóvíz</a:t>
            </a:r>
            <a:r>
              <a:rPr lang="en-US" sz="2400" dirty="0"/>
              <a:t> </a:t>
            </a:r>
            <a:r>
              <a:rPr lang="en-US" sz="2400" dirty="0" err="1"/>
              <a:t>adagolással</a:t>
            </a:r>
            <a:r>
              <a:rPr lang="en-US" sz="2400" dirty="0"/>
              <a:t>.</a:t>
            </a:r>
            <a:endParaRPr lang="hu-HU" sz="2400" dirty="0"/>
          </a:p>
          <a:p>
            <a:r>
              <a:rPr lang="en-US" sz="2400" dirty="0" err="1"/>
              <a:t>Ezzel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ajánlással</a:t>
            </a:r>
            <a:r>
              <a:rPr lang="en-US" sz="2400" dirty="0"/>
              <a:t> </a:t>
            </a:r>
            <a:r>
              <a:rPr lang="en-US" sz="2400" dirty="0" err="1"/>
              <a:t>szabályozzuk</a:t>
            </a:r>
            <a:r>
              <a:rPr lang="en-US" sz="2400" dirty="0"/>
              <a:t> a </a:t>
            </a:r>
            <a:r>
              <a:rPr lang="en-US" sz="2400" dirty="0" err="1"/>
              <a:t>lehetséges</a:t>
            </a:r>
            <a:r>
              <a:rPr lang="en-US" sz="2400" dirty="0"/>
              <a:t> </a:t>
            </a:r>
            <a:r>
              <a:rPr lang="en-US" sz="2400" dirty="0" err="1"/>
              <a:t>előfordulási</a:t>
            </a:r>
            <a:r>
              <a:rPr lang="en-US" sz="2400" dirty="0"/>
              <a:t> </a:t>
            </a:r>
            <a:r>
              <a:rPr lang="en-US" sz="2400" dirty="0" err="1"/>
              <a:t>gyakoriságokat</a:t>
            </a:r>
            <a:r>
              <a:rPr lang="en-US" sz="2400" dirty="0"/>
              <a:t>.</a:t>
            </a:r>
            <a:endParaRPr lang="es-ES" sz="240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D27CFFE6-ECFE-70CA-E38A-B24784603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KÍSÉRLET</a:t>
            </a:r>
            <a:endParaRPr lang="es-ES" dirty="0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5619CAAF-7986-4DE8-2E74-6B3875608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50" r="16424"/>
          <a:stretch/>
        </p:blipFill>
        <p:spPr>
          <a:xfrm>
            <a:off x="581192" y="121715"/>
            <a:ext cx="1245704" cy="95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222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2CA69D-9764-6F43-A39D-17C946E0EF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hu-HU" dirty="0"/>
              <a:t>KÖSZÖNÖM A FIGYELMET!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1C4BF9-0712-B24C-9B29-1A941E1871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en-GB" sz="2400" dirty="0"/>
              <a:t>RENDELKEZÉSÉRE ÁLLUNK</a:t>
            </a:r>
            <a:r>
              <a:rPr lang="hu-HU" sz="2400" dirty="0"/>
              <a:t>!</a:t>
            </a:r>
            <a:endParaRPr lang="en-GB" sz="2400" dirty="0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2E5A90FD-0811-4EA7-84DD-E2CF13A21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778" y="3429000"/>
            <a:ext cx="4702444" cy="2408569"/>
          </a:xfrm>
          <a:prstGeom prst="rect">
            <a:avLst/>
          </a:prstGeom>
        </p:spPr>
      </p:pic>
      <p:pic>
        <p:nvPicPr>
          <p:cNvPr id="4" name="Picture 2" descr="Tolnagro – Állatgyógyszer, Állatgyógyászat">
            <a:extLst>
              <a:ext uri="{FF2B5EF4-FFF2-40B4-BE49-F238E27FC236}">
                <a16:creationId xmlns:a16="http://schemas.microsoft.com/office/drawing/2014/main" id="{B59B95F1-0844-3931-648A-304A264EF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051" y="677197"/>
            <a:ext cx="2475727" cy="90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Our distributors - BioPoint">
            <a:extLst>
              <a:ext uri="{FF2B5EF4-FFF2-40B4-BE49-F238E27FC236}">
                <a16:creationId xmlns:a16="http://schemas.microsoft.com/office/drawing/2014/main" id="{1208B76F-E29A-4AA3-5991-4D3AB4E35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254" y="351961"/>
            <a:ext cx="1763473" cy="133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809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ECF6EF-906B-6B42-9DE3-1ACC6B117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defTabSz="412750" rtl="0" hangingPunct="0"/>
            <a:r>
              <a:rPr lang="es-ES" kern="0" spc="340" dirty="0">
                <a:latin typeface="Garamond" panose="02020404030301010803" pitchFamily="18" charset="0"/>
                <a:sym typeface="Bodoni SvtyTwo ITC TT-Book"/>
              </a:rPr>
              <a:t> “egyre nagyobb az érdeklődés az antibiotikummentes húsok iránt</a:t>
            </a:r>
            <a:r>
              <a:rPr lang="en-GB" kern="0" spc="340" dirty="0">
                <a:latin typeface="Garamond" panose="02020404030301010803" pitchFamily="18" charset="0"/>
                <a:sym typeface="Bodoni SvtyTwo ITC TT-Book"/>
              </a:rPr>
              <a:t>”</a:t>
            </a:r>
            <a:br>
              <a:rPr lang="en-GB" kern="0" spc="340" dirty="0">
                <a:latin typeface="Garamond" panose="02020404030301010803" pitchFamily="18" charset="0"/>
                <a:sym typeface="Bodoni SvtyTwo ITC TT-Book"/>
              </a:rPr>
            </a:br>
            <a:r>
              <a:rPr lang="hu-HU" kern="0" spc="340" dirty="0">
                <a:latin typeface="Garamond" panose="02020404030301010803" pitchFamily="18" charset="0"/>
                <a:sym typeface="Bodoni SvtyTwo ITC TT-Book"/>
              </a:rPr>
              <a:t>KIHÍVÁS: nagy biztonsággal, antibiotikumok csökkentésével és ésszerű költséggel termelni.</a:t>
            </a:r>
            <a:endParaRPr lang="en-GB" kern="0" spc="340" dirty="0">
              <a:latin typeface="Garamond" panose="02020404030301010803" pitchFamily="18" charset="0"/>
              <a:sym typeface="Bodoni SvtyTwo ITC TT-Book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70338D-BB08-7E49-B1C1-DF19E7BA48B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855257" y="1945344"/>
            <a:ext cx="4281577" cy="903873"/>
          </a:xfrm>
        </p:spPr>
        <p:txBody>
          <a:bodyPr rtlCol="0"/>
          <a:lstStyle/>
          <a:p>
            <a:pPr defTabSz="412750" rtl="0" hangingPunct="0"/>
            <a:r>
              <a:rPr lang="hu-HU" kern="0" dirty="0">
                <a:latin typeface="Garamond" panose="02020404030301010803" pitchFamily="18" charset="0"/>
              </a:rPr>
              <a:t>NAGYOBB AZ AGGODALOM A FOGYASZTÓK RÉSZÉRŐL</a:t>
            </a:r>
            <a:endParaRPr lang="en-GB" kern="0" dirty="0">
              <a:latin typeface="Garamond" panose="02020404030301010803" pitchFamily="18" charset="0"/>
            </a:endParaRP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8897D07D-0A33-4B35-A78A-9570711F93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0" r="16424"/>
          <a:stretch/>
        </p:blipFill>
        <p:spPr>
          <a:xfrm>
            <a:off x="0" y="0"/>
            <a:ext cx="1049642" cy="80091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351C815-F75B-40EB-A1A5-88592F2CE7C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9" t="11341" r="16930" b="14973"/>
          <a:stretch/>
        </p:blipFill>
        <p:spPr bwMode="auto">
          <a:xfrm>
            <a:off x="11304104" y="39416"/>
            <a:ext cx="887896" cy="91474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B4125A1E-BAE2-8E05-337B-D53109F83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097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2F06A708-C428-8443-AB48-F60A95FF7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4" y="1956391"/>
            <a:ext cx="6927970" cy="4467523"/>
          </a:xfrm>
        </p:spPr>
        <p:txBody>
          <a:bodyPr rtlCol="0" anchor="t">
            <a:normAutofit lnSpcReduction="10000"/>
          </a:bodyPr>
          <a:lstStyle/>
          <a:p>
            <a:pPr marL="0" indent="0" rtl="0">
              <a:buNone/>
            </a:pPr>
            <a:r>
              <a:rPr lang="en-GB" sz="2400" dirty="0">
                <a:sym typeface="Wingdings" panose="05000000000000000000" pitchFamily="2" charset="2"/>
              </a:rPr>
              <a:t>Az AND Nutrition </a:t>
            </a:r>
            <a:r>
              <a:rPr lang="en-GB" sz="2400" dirty="0" err="1">
                <a:sym typeface="Wingdings" panose="05000000000000000000" pitchFamily="2" charset="2"/>
              </a:rPr>
              <a:t>egy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spanyol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vállalat</a:t>
            </a:r>
            <a:r>
              <a:rPr lang="en-GB" sz="2400" dirty="0">
                <a:sym typeface="Wingdings" panose="05000000000000000000" pitchFamily="2" charset="2"/>
              </a:rPr>
              <a:t>, </a:t>
            </a:r>
            <a:r>
              <a:rPr lang="en-GB" sz="2400" dirty="0" err="1">
                <a:sym typeface="Wingdings" panose="05000000000000000000" pitchFamily="2" charset="2"/>
              </a:rPr>
              <a:t>amely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teljes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mértékben</a:t>
            </a:r>
            <a:r>
              <a:rPr lang="en-GB" sz="2400" dirty="0">
                <a:sym typeface="Wingdings" panose="05000000000000000000" pitchFamily="2" charset="2"/>
              </a:rPr>
              <a:t> a </a:t>
            </a:r>
            <a:r>
              <a:rPr lang="en-GB" sz="2400" dirty="0" err="1">
                <a:sym typeface="Wingdings" panose="05000000000000000000" pitchFamily="2" charset="2"/>
              </a:rPr>
              <a:t>takarmány-adalékanyagokra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összpontosít</a:t>
            </a:r>
            <a:r>
              <a:rPr lang="en-GB" sz="2400" dirty="0">
                <a:sym typeface="Wingdings" panose="05000000000000000000" pitchFamily="2" charset="2"/>
              </a:rPr>
              <a:t>, </a:t>
            </a:r>
            <a:r>
              <a:rPr lang="en-GB" sz="2400" dirty="0" err="1">
                <a:sym typeface="Wingdings" panose="05000000000000000000" pitchFamily="2" charset="2"/>
              </a:rPr>
              <a:t>és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több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éve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dolgozik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az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állatok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bélrendszerének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egészségének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és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növekedésének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megfelelő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fejlesztésén</a:t>
            </a:r>
            <a:r>
              <a:rPr lang="en-GB" sz="2400" dirty="0">
                <a:sym typeface="Wingdings" panose="05000000000000000000" pitchFamily="2" charset="2"/>
              </a:rPr>
              <a:t>.</a:t>
            </a:r>
            <a:endParaRPr lang="hu-HU" sz="2400" dirty="0">
              <a:sym typeface="Wingdings" panose="05000000000000000000" pitchFamily="2" charset="2"/>
            </a:endParaRPr>
          </a:p>
          <a:p>
            <a:pPr marL="0" indent="0" rtl="0">
              <a:buNone/>
            </a:pPr>
            <a:r>
              <a:rPr lang="en-GB" sz="2400" dirty="0">
                <a:sym typeface="Wingdings" panose="05000000000000000000" pitchFamily="2" charset="2"/>
              </a:rPr>
              <a:t>2004-ben </a:t>
            </a:r>
            <a:r>
              <a:rPr lang="en-GB" sz="2400" dirty="0" err="1">
                <a:sym typeface="Wingdings" panose="05000000000000000000" pitchFamily="2" charset="2"/>
              </a:rPr>
              <a:t>Dr.</a:t>
            </a:r>
            <a:r>
              <a:rPr lang="en-GB" sz="2400" dirty="0">
                <a:sym typeface="Wingdings" panose="05000000000000000000" pitchFamily="2" charset="2"/>
              </a:rPr>
              <a:t> Jesús Pérez, </a:t>
            </a:r>
            <a:r>
              <a:rPr lang="hu-HU" sz="2400" dirty="0">
                <a:sym typeface="Wingdings" panose="05000000000000000000" pitchFamily="2" charset="2"/>
              </a:rPr>
              <a:t>állatorvos, </a:t>
            </a:r>
            <a:r>
              <a:rPr lang="en-GB" sz="2400" dirty="0" err="1">
                <a:sym typeface="Wingdings" panose="05000000000000000000" pitchFamily="2" charset="2"/>
              </a:rPr>
              <a:t>sertéstenyésztő</a:t>
            </a:r>
            <a:r>
              <a:rPr lang="hu-HU" sz="2400" dirty="0">
                <a:sym typeface="Wingdings" panose="05000000000000000000" pitchFamily="2" charset="2"/>
              </a:rPr>
              <a:t> és takarmánykeverő tulajdonos </a:t>
            </a:r>
            <a:r>
              <a:rPr lang="en-GB" sz="2400" dirty="0" err="1">
                <a:sym typeface="Wingdings" panose="05000000000000000000" pitchFamily="2" charset="2"/>
              </a:rPr>
              <a:t>alapította</a:t>
            </a:r>
            <a:r>
              <a:rPr lang="hu-HU" sz="2400" dirty="0">
                <a:sym typeface="Wingdings" panose="05000000000000000000" pitchFamily="2" charset="2"/>
              </a:rPr>
              <a:t>.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Olyan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vállalatoknál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dolgozott</a:t>
            </a:r>
            <a:r>
              <a:rPr lang="en-GB" sz="2400" dirty="0">
                <a:sym typeface="Wingdings" panose="05000000000000000000" pitchFamily="2" charset="2"/>
              </a:rPr>
              <a:t>, mint a Pfizer </a:t>
            </a:r>
            <a:r>
              <a:rPr lang="en-GB" sz="2400" dirty="0" err="1">
                <a:sym typeface="Wingdings" panose="05000000000000000000" pitchFamily="2" charset="2"/>
              </a:rPr>
              <a:t>vagy</a:t>
            </a:r>
            <a:r>
              <a:rPr lang="en-GB" sz="2400" dirty="0">
                <a:sym typeface="Wingdings" panose="05000000000000000000" pitchFamily="2" charset="2"/>
              </a:rPr>
              <a:t> a </a:t>
            </a:r>
            <a:r>
              <a:rPr lang="en-GB" sz="2400" dirty="0" err="1">
                <a:sym typeface="Wingdings" panose="05000000000000000000" pitchFamily="2" charset="2"/>
              </a:rPr>
              <a:t>Nutega</a:t>
            </a:r>
            <a:r>
              <a:rPr lang="en-GB" sz="2400" dirty="0">
                <a:sym typeface="Wingdings" panose="05000000000000000000" pitchFamily="2" charset="2"/>
              </a:rPr>
              <a:t>.</a:t>
            </a:r>
            <a:endParaRPr lang="hu-HU" sz="2400" dirty="0">
              <a:sym typeface="Wingdings" panose="05000000000000000000" pitchFamily="2" charset="2"/>
            </a:endParaRPr>
          </a:p>
          <a:p>
            <a:pPr marL="0" indent="0" rtl="0">
              <a:buNone/>
            </a:pPr>
            <a:r>
              <a:rPr lang="hu-HU" sz="2400" dirty="0">
                <a:sym typeface="Wingdings" panose="05000000000000000000" pitchFamily="2" charset="2"/>
              </a:rPr>
              <a:t>J</a:t>
            </a:r>
            <a:r>
              <a:rPr lang="en-GB" sz="2400" dirty="0" err="1">
                <a:sym typeface="Wingdings" panose="05000000000000000000" pitchFamily="2" charset="2"/>
              </a:rPr>
              <a:t>avier</a:t>
            </a:r>
            <a:r>
              <a:rPr lang="en-GB" sz="2400" dirty="0">
                <a:sym typeface="Wingdings" panose="05000000000000000000" pitchFamily="2" charset="2"/>
              </a:rPr>
              <a:t> Ferrer, DVM, </a:t>
            </a:r>
            <a:r>
              <a:rPr lang="en-GB" sz="2400" dirty="0" err="1">
                <a:sym typeface="Wingdings" panose="05000000000000000000" pitchFamily="2" charset="2"/>
              </a:rPr>
              <a:t>aki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tapasztalattal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rendelkezik</a:t>
            </a:r>
            <a:r>
              <a:rPr lang="en-GB" sz="2400" dirty="0">
                <a:sym typeface="Wingdings" panose="05000000000000000000" pitchFamily="2" charset="2"/>
              </a:rPr>
              <a:t> a </a:t>
            </a:r>
            <a:r>
              <a:rPr lang="en-GB" sz="2400" dirty="0" err="1">
                <a:sym typeface="Wingdings" panose="05000000000000000000" pitchFamily="2" charset="2"/>
              </a:rPr>
              <a:t>takarmány-adalékanyagok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táplálkozásban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betöltött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szerepéről</a:t>
            </a:r>
            <a:r>
              <a:rPr lang="en-GB" sz="2400" dirty="0">
                <a:sym typeface="Wingdings" panose="05000000000000000000" pitchFamily="2" charset="2"/>
              </a:rPr>
              <a:t>, </a:t>
            </a:r>
            <a:r>
              <a:rPr lang="en-GB" sz="2400" dirty="0" err="1">
                <a:sym typeface="Wingdings" panose="05000000000000000000" pitchFamily="2" charset="2"/>
              </a:rPr>
              <a:t>és</a:t>
            </a:r>
            <a:r>
              <a:rPr lang="en-GB" sz="2400" dirty="0">
                <a:sym typeface="Wingdings" panose="05000000000000000000" pitchFamily="2" charset="2"/>
              </a:rPr>
              <a:t> nap mint nap </a:t>
            </a:r>
            <a:r>
              <a:rPr lang="en-GB" sz="2400" dirty="0" err="1">
                <a:sym typeface="Wingdings" panose="05000000000000000000" pitchFamily="2" charset="2"/>
              </a:rPr>
              <a:t>dolgozik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err="1">
                <a:sym typeface="Wingdings" panose="05000000000000000000" pitchFamily="2" charset="2"/>
              </a:rPr>
              <a:t>velük</a:t>
            </a:r>
            <a:r>
              <a:rPr lang="en-GB" sz="2400" dirty="0">
                <a:sym typeface="Wingdings" panose="05000000000000000000" pitchFamily="2" charset="2"/>
              </a:rPr>
              <a:t>. </a:t>
            </a:r>
            <a:endParaRPr lang="hu-HU" sz="2400" dirty="0">
              <a:sym typeface="Wingdings" panose="05000000000000000000" pitchFamily="2" charset="2"/>
            </a:endParaRPr>
          </a:p>
          <a:p>
            <a:pPr marL="0" indent="0" rtl="0">
              <a:buNone/>
            </a:pPr>
            <a:r>
              <a:rPr lang="es-ES" sz="2400" dirty="0">
                <a:sym typeface="Wingdings" panose="05000000000000000000" pitchFamily="2" charset="2"/>
              </a:rPr>
              <a:t> </a:t>
            </a:r>
            <a:endParaRPr lang="es-ES" sz="2400" dirty="0"/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09B206E8-59BD-1B4C-8912-9A0443F9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</p:spPr>
        <p:txBody>
          <a:bodyPr rtlCol="0" anchor="t">
            <a:normAutofit/>
          </a:bodyPr>
          <a:lstStyle/>
          <a:p>
            <a:pPr algn="ctr" rtl="0"/>
            <a:r>
              <a:rPr lang="hu-HU" dirty="0"/>
              <a:t>CÉGBEMUTATÁS</a:t>
            </a:r>
            <a:endParaRPr lang="es-ES" dirty="0"/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6B629A3F-4DB8-42E7-8732-B25CD96C8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0" r="16424"/>
          <a:stretch/>
        </p:blipFill>
        <p:spPr>
          <a:xfrm>
            <a:off x="581192" y="121715"/>
            <a:ext cx="1245704" cy="9505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8A8CCD8-E048-493C-8BD4-C50B920DA25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9" t="11341" r="16930" b="14973"/>
          <a:stretch/>
        </p:blipFill>
        <p:spPr bwMode="auto">
          <a:xfrm>
            <a:off x="11113477" y="39415"/>
            <a:ext cx="1078523" cy="111413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2" descr="planeta tierra desde el espacio por la noche - munfo fotografías e imágenes de stock">
            <a:extLst>
              <a:ext uri="{FF2B5EF4-FFF2-40B4-BE49-F238E27FC236}">
                <a16:creationId xmlns:a16="http://schemas.microsoft.com/office/drawing/2014/main" id="{1F565F5A-1999-8C5C-9D7A-25DF4077D05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711" y="3733283"/>
            <a:ext cx="3739027" cy="194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4BFB26D9-6D7E-7F76-6737-A197A9E1A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0" r="16424"/>
          <a:stretch/>
        </p:blipFill>
        <p:spPr>
          <a:xfrm>
            <a:off x="8676065" y="1588488"/>
            <a:ext cx="2130480" cy="162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41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2F06A708-C428-8443-AB48-F60A95FF7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1956391"/>
            <a:ext cx="6071397" cy="4467523"/>
          </a:xfrm>
        </p:spPr>
        <p:txBody>
          <a:bodyPr rtlCol="0" anchor="t">
            <a:normAutofit/>
          </a:bodyPr>
          <a:lstStyle/>
          <a:p>
            <a:pPr marL="0" indent="0" rtl="0">
              <a:buNone/>
            </a:pPr>
            <a:r>
              <a:rPr lang="hu-HU" sz="2400" dirty="0"/>
              <a:t>Mely pontokon tudunk cselekedni:</a:t>
            </a:r>
            <a:endParaRPr lang="en-GB" sz="2400" dirty="0"/>
          </a:p>
          <a:p>
            <a:pPr marL="457200" indent="-457200" rtl="0">
              <a:buFont typeface="+mj-lt"/>
              <a:buAutoNum type="arabicPeriod"/>
            </a:pPr>
            <a:r>
              <a:rPr lang="hu-HU" sz="2400" dirty="0"/>
              <a:t>Takarmány: összetevők</a:t>
            </a:r>
            <a:r>
              <a:rPr lang="en-GB" sz="2400" dirty="0"/>
              <a:t>. </a:t>
            </a:r>
          </a:p>
          <a:p>
            <a:pPr marL="457200" indent="-457200" rtl="0">
              <a:buFont typeface="+mj-lt"/>
              <a:buAutoNum type="arabicPeriod"/>
            </a:pPr>
            <a:r>
              <a:rPr lang="hu-HU" sz="2400" dirty="0"/>
              <a:t>Fehérje forrás és szint</a:t>
            </a:r>
            <a:r>
              <a:rPr lang="en-GB" sz="2400" dirty="0"/>
              <a:t>.</a:t>
            </a:r>
          </a:p>
          <a:p>
            <a:pPr marL="457200" indent="-457200" rtl="0">
              <a:buFont typeface="+mj-lt"/>
              <a:buAutoNum type="arabicPeriod"/>
            </a:pPr>
            <a:r>
              <a:rPr lang="en-GB" sz="2400" dirty="0"/>
              <a:t>ABC </a:t>
            </a:r>
            <a:r>
              <a:rPr lang="hu-HU" sz="2400" dirty="0"/>
              <a:t>takarmány</a:t>
            </a:r>
            <a:r>
              <a:rPr lang="en-GB" sz="2400" dirty="0">
                <a:sym typeface="Wingdings" panose="05000000000000000000" pitchFamily="2" charset="2"/>
              </a:rPr>
              <a:t>.</a:t>
            </a:r>
          </a:p>
          <a:p>
            <a:pPr marL="457200" indent="-457200" rtl="0">
              <a:buFont typeface="+mj-lt"/>
              <a:buAutoNum type="arabicPeriod"/>
            </a:pPr>
            <a:r>
              <a:rPr lang="hu-HU" sz="2400" dirty="0" err="1">
                <a:sym typeface="Wingdings" panose="05000000000000000000" pitchFamily="2" charset="2"/>
              </a:rPr>
              <a:t>Mikotoxinok</a:t>
            </a:r>
            <a:endParaRPr lang="en-GB" sz="2400" dirty="0">
              <a:sym typeface="Wingdings" panose="05000000000000000000" pitchFamily="2" charset="2"/>
            </a:endParaRPr>
          </a:p>
          <a:p>
            <a:pPr marL="457200" indent="-457200" rtl="0">
              <a:buFont typeface="+mj-lt"/>
              <a:buAutoNum type="arabicPeriod"/>
            </a:pPr>
            <a:r>
              <a:rPr lang="hu-HU" sz="2400" dirty="0">
                <a:highlight>
                  <a:srgbClr val="FFFF00"/>
                </a:highlight>
                <a:sym typeface="Wingdings" panose="05000000000000000000" pitchFamily="2" charset="2"/>
              </a:rPr>
              <a:t>Vízminőség</a:t>
            </a:r>
            <a:endParaRPr lang="en-GB" sz="2400" dirty="0">
              <a:highlight>
                <a:srgbClr val="FFFF00"/>
              </a:highlight>
              <a:sym typeface="Wingdings" panose="05000000000000000000" pitchFamily="2" charset="2"/>
            </a:endParaRPr>
          </a:p>
          <a:p>
            <a:pPr marL="457200" indent="-457200" rtl="0">
              <a:buFont typeface="+mj-lt"/>
              <a:buAutoNum type="arabicPeriod"/>
            </a:pPr>
            <a:r>
              <a:rPr lang="hu-HU" sz="2400" b="1" dirty="0">
                <a:highlight>
                  <a:srgbClr val="FFFF00"/>
                </a:highlight>
                <a:sym typeface="Wingdings" panose="05000000000000000000" pitchFamily="2" charset="2"/>
              </a:rPr>
              <a:t>Takarmány adalékanyagok</a:t>
            </a:r>
            <a:endParaRPr lang="en-GB" sz="2400" b="1" dirty="0">
              <a:highlight>
                <a:srgbClr val="FFFF00"/>
              </a:highlight>
            </a:endParaRPr>
          </a:p>
          <a:p>
            <a:pPr marL="0" indent="0" rtl="0">
              <a:buNone/>
            </a:pPr>
            <a:endParaRPr lang="en-GB" sz="2400" dirty="0"/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09B206E8-59BD-1B4C-8912-9A0443F9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</p:spPr>
        <p:txBody>
          <a:bodyPr rtlCol="0" anchor="t">
            <a:normAutofit/>
          </a:bodyPr>
          <a:lstStyle/>
          <a:p>
            <a:pPr algn="ctr" rtl="0"/>
            <a:r>
              <a:rPr lang="en-GB" dirty="0" err="1"/>
              <a:t>Többtényezős</a:t>
            </a:r>
            <a:r>
              <a:rPr lang="en-GB" dirty="0"/>
              <a:t> </a:t>
            </a:r>
            <a:r>
              <a:rPr lang="en-GB" dirty="0" err="1"/>
              <a:t>megközelítés</a:t>
            </a:r>
            <a:endParaRPr lang="en-GB" dirty="0"/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6B629A3F-4DB8-42E7-8732-B25CD96C8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0" r="16424"/>
          <a:stretch/>
        </p:blipFill>
        <p:spPr>
          <a:xfrm>
            <a:off x="581192" y="121715"/>
            <a:ext cx="1245704" cy="9505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D4E164F-8B3F-47F9-8FF4-D713ABBE968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9" t="11341" r="16930" b="14973"/>
          <a:stretch/>
        </p:blipFill>
        <p:spPr bwMode="auto">
          <a:xfrm>
            <a:off x="11113477" y="39415"/>
            <a:ext cx="1078523" cy="111413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18" name="Picture 2" descr="Éxito, Gradual, Carrera, Escaleras, Poco A Poco, Arriba">
            <a:extLst>
              <a:ext uri="{FF2B5EF4-FFF2-40B4-BE49-F238E27FC236}">
                <a16:creationId xmlns:a16="http://schemas.microsoft.com/office/drawing/2014/main" id="{678C6DF8-CD6D-4B61-9D36-4FFE3A4736F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900" y="1687031"/>
            <a:ext cx="3351609" cy="4468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7C15FD-F773-805D-BC41-9752EF3DC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810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2F06A708-C428-8443-AB48-F60A95FF7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1956391"/>
            <a:ext cx="5634077" cy="4467523"/>
          </a:xfrm>
        </p:spPr>
        <p:txBody>
          <a:bodyPr rtlCol="0" anchor="t">
            <a:normAutofit/>
          </a:bodyPr>
          <a:lstStyle/>
          <a:p>
            <a:pPr marL="0" indent="0" rtl="0">
              <a:buNone/>
            </a:pPr>
            <a:r>
              <a:rPr lang="en-GB" sz="2400" dirty="0"/>
              <a:t>A </a:t>
            </a:r>
            <a:r>
              <a:rPr lang="en-GB" sz="2400" dirty="0" err="1"/>
              <a:t>gyomor-bélrendszer</a:t>
            </a:r>
            <a:r>
              <a:rPr lang="en-GB" sz="2400" dirty="0"/>
              <a:t> </a:t>
            </a:r>
            <a:r>
              <a:rPr lang="en-GB" sz="2400" dirty="0" err="1"/>
              <a:t>nem</a:t>
            </a:r>
            <a:r>
              <a:rPr lang="en-GB" sz="2400" dirty="0"/>
              <a:t> </a:t>
            </a:r>
            <a:r>
              <a:rPr lang="en-GB" sz="2400" dirty="0" err="1"/>
              <a:t>csak</a:t>
            </a:r>
            <a:r>
              <a:rPr lang="en-GB" sz="2400" dirty="0"/>
              <a:t> </a:t>
            </a:r>
            <a:r>
              <a:rPr lang="en-GB" sz="2400" dirty="0" err="1"/>
              <a:t>az</a:t>
            </a:r>
            <a:r>
              <a:rPr lang="en-GB" sz="2400" dirty="0"/>
              <a:t> </a:t>
            </a:r>
            <a:r>
              <a:rPr lang="en-GB" sz="2400" dirty="0" err="1"/>
              <a:t>emésztés</a:t>
            </a:r>
            <a:r>
              <a:rPr lang="en-GB" sz="2400" dirty="0"/>
              <a:t> </a:t>
            </a:r>
            <a:r>
              <a:rPr lang="en-GB" sz="2400" dirty="0" err="1"/>
              <a:t>vagy</a:t>
            </a:r>
            <a:r>
              <a:rPr lang="en-GB" sz="2400" dirty="0"/>
              <a:t> a </a:t>
            </a:r>
            <a:r>
              <a:rPr lang="en-GB" sz="2400" dirty="0" err="1"/>
              <a:t>felszívódás</a:t>
            </a:r>
            <a:r>
              <a:rPr lang="en-GB" sz="2400" dirty="0"/>
              <a:t> </a:t>
            </a:r>
            <a:r>
              <a:rPr lang="en-GB" sz="2400" dirty="0" err="1"/>
              <a:t>helye</a:t>
            </a:r>
            <a:r>
              <a:rPr lang="en-GB" sz="2400" dirty="0"/>
              <a:t>.</a:t>
            </a:r>
            <a:endParaRPr lang="hu-HU" sz="2400" dirty="0"/>
          </a:p>
          <a:p>
            <a:pPr marL="0" indent="0" rtl="0">
              <a:buNone/>
            </a:pPr>
            <a:r>
              <a:rPr lang="hu-HU" sz="2400" dirty="0"/>
              <a:t>Emellett anyagcsere- és immunológiai rendszerként is működik.</a:t>
            </a:r>
          </a:p>
          <a:p>
            <a:pPr marL="0" indent="0" rtl="0">
              <a:buNone/>
            </a:pPr>
            <a:r>
              <a:rPr lang="en-GB" sz="2400" dirty="0" err="1"/>
              <a:t>Ez</a:t>
            </a:r>
            <a:r>
              <a:rPr lang="en-GB" sz="2400" dirty="0"/>
              <a:t> </a:t>
            </a:r>
            <a:r>
              <a:rPr lang="en-GB" sz="2400" dirty="0" err="1"/>
              <a:t>egy</a:t>
            </a:r>
            <a:r>
              <a:rPr lang="en-GB" sz="2400" dirty="0"/>
              <a:t> </a:t>
            </a:r>
            <a:r>
              <a:rPr lang="en-GB" sz="2400" dirty="0" err="1"/>
              <a:t>gát</a:t>
            </a:r>
            <a:r>
              <a:rPr lang="en-GB" sz="2400" dirty="0"/>
              <a:t> a </a:t>
            </a:r>
            <a:r>
              <a:rPr lang="en-GB" sz="2400" dirty="0" err="1"/>
              <a:t>külső</a:t>
            </a:r>
            <a:r>
              <a:rPr lang="en-GB" sz="2400" dirty="0"/>
              <a:t> </a:t>
            </a:r>
            <a:r>
              <a:rPr lang="en-GB" sz="2400" dirty="0" err="1"/>
              <a:t>ágensek</a:t>
            </a:r>
            <a:r>
              <a:rPr lang="en-GB" sz="2400" dirty="0"/>
              <a:t> </a:t>
            </a:r>
            <a:r>
              <a:rPr lang="en-GB" sz="2400" dirty="0" err="1"/>
              <a:t>számára</a:t>
            </a:r>
            <a:r>
              <a:rPr lang="en-GB" sz="2400" dirty="0"/>
              <a:t> (</a:t>
            </a:r>
            <a:r>
              <a:rPr lang="en-GB" sz="2400" dirty="0" err="1"/>
              <a:t>fertőző</a:t>
            </a:r>
            <a:r>
              <a:rPr lang="en-GB" sz="2400" dirty="0"/>
              <a:t> </a:t>
            </a:r>
            <a:r>
              <a:rPr lang="en-GB" sz="2400" dirty="0" err="1"/>
              <a:t>és</a:t>
            </a:r>
            <a:r>
              <a:rPr lang="en-GB" sz="2400" dirty="0"/>
              <a:t> </a:t>
            </a:r>
            <a:r>
              <a:rPr lang="en-GB" sz="2400" dirty="0" err="1"/>
              <a:t>nem</a:t>
            </a:r>
            <a:r>
              <a:rPr lang="en-GB" sz="2400" dirty="0"/>
              <a:t> </a:t>
            </a:r>
            <a:r>
              <a:rPr lang="en-GB" sz="2400" dirty="0" err="1"/>
              <a:t>fertőző</a:t>
            </a:r>
            <a:r>
              <a:rPr lang="en-GB" sz="2400" dirty="0"/>
              <a:t>). </a:t>
            </a:r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09B206E8-59BD-1B4C-8912-9A0443F9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</p:spPr>
        <p:txBody>
          <a:bodyPr rtlCol="0" anchor="t">
            <a:normAutofit/>
          </a:bodyPr>
          <a:lstStyle/>
          <a:p>
            <a:pPr algn="ctr" rtl="0"/>
            <a:r>
              <a:rPr lang="en-GB" dirty="0"/>
              <a:t>A BÉLRENDSZER INTEGRITÁSA</a:t>
            </a:r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6B629A3F-4DB8-42E7-8732-B25CD96C8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0" r="16424"/>
          <a:stretch/>
        </p:blipFill>
        <p:spPr>
          <a:xfrm>
            <a:off x="581192" y="121715"/>
            <a:ext cx="1245704" cy="9505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D4E164F-8B3F-47F9-8FF4-D713ABBE968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9" t="11341" r="16930" b="14973"/>
          <a:stretch/>
        </p:blipFill>
        <p:spPr bwMode="auto">
          <a:xfrm>
            <a:off x="11113477" y="39415"/>
            <a:ext cx="1078523" cy="111413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4DFB00D0-EB09-8229-9916-4BD9B0908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2590" y="1956391"/>
            <a:ext cx="5314123" cy="4467523"/>
          </a:xfrm>
        </p:spPr>
        <p:txBody>
          <a:bodyPr>
            <a:normAutofit/>
          </a:bodyPr>
          <a:lstStyle/>
          <a:p>
            <a:r>
              <a:rPr lang="en-GB" sz="2400" dirty="0" err="1"/>
              <a:t>Egy</a:t>
            </a:r>
            <a:r>
              <a:rPr lang="en-GB" sz="2400" dirty="0"/>
              <a:t> </a:t>
            </a:r>
            <a:r>
              <a:rPr lang="en-GB" sz="2400" dirty="0" err="1"/>
              <a:t>egészséges</a:t>
            </a:r>
            <a:r>
              <a:rPr lang="en-GB" sz="2400" dirty="0"/>
              <a:t> </a:t>
            </a:r>
            <a:r>
              <a:rPr lang="en-GB" sz="2400" dirty="0" err="1"/>
              <a:t>bélnek</a:t>
            </a:r>
            <a:r>
              <a:rPr lang="en-GB" sz="2400" dirty="0"/>
              <a:t> </a:t>
            </a:r>
            <a:r>
              <a:rPr lang="en-GB" sz="2400" dirty="0" err="1"/>
              <a:t>képesnek</a:t>
            </a:r>
            <a:r>
              <a:rPr lang="en-GB" sz="2400" dirty="0"/>
              <a:t> </a:t>
            </a:r>
            <a:r>
              <a:rPr lang="en-GB" sz="2400" dirty="0" err="1"/>
              <a:t>kell</a:t>
            </a:r>
            <a:r>
              <a:rPr lang="en-GB" sz="2400" dirty="0"/>
              <a:t> </a:t>
            </a:r>
            <a:r>
              <a:rPr lang="en-GB" sz="2400" dirty="0" err="1"/>
              <a:t>lennie</a:t>
            </a:r>
            <a:r>
              <a:rPr lang="en-GB" sz="2400" dirty="0"/>
              <a:t>:</a:t>
            </a:r>
            <a:endParaRPr lang="hu-HU" sz="2400" dirty="0"/>
          </a:p>
          <a:p>
            <a:r>
              <a:rPr lang="en-GB" sz="2400" dirty="0" err="1"/>
              <a:t>Táplálékszállítás</a:t>
            </a:r>
            <a:r>
              <a:rPr lang="en-GB" sz="2400" dirty="0"/>
              <a:t> </a:t>
            </a:r>
            <a:r>
              <a:rPr lang="en-GB" sz="2400" dirty="0" err="1"/>
              <a:t>és</a:t>
            </a:r>
            <a:r>
              <a:rPr lang="en-GB" sz="2400" dirty="0"/>
              <a:t> </a:t>
            </a:r>
            <a:r>
              <a:rPr lang="en-GB" sz="2400" dirty="0" err="1"/>
              <a:t>emésztés</a:t>
            </a:r>
            <a:r>
              <a:rPr lang="en-GB" sz="2400" dirty="0"/>
              <a:t> </a:t>
            </a:r>
            <a:endParaRPr lang="hu-HU" sz="2400" dirty="0"/>
          </a:p>
          <a:p>
            <a:r>
              <a:rPr lang="en-GB" sz="2400" dirty="0" err="1"/>
              <a:t>Tápanyagok</a:t>
            </a:r>
            <a:r>
              <a:rPr lang="en-GB" sz="2400" dirty="0"/>
              <a:t> </a:t>
            </a:r>
            <a:r>
              <a:rPr lang="en-GB" sz="2400" dirty="0" err="1"/>
              <a:t>és</a:t>
            </a:r>
            <a:r>
              <a:rPr lang="en-GB" sz="2400" dirty="0"/>
              <a:t> </a:t>
            </a:r>
            <a:r>
              <a:rPr lang="en-GB" sz="2400" dirty="0" err="1"/>
              <a:t>energia</a:t>
            </a:r>
            <a:r>
              <a:rPr lang="en-GB" sz="2400" dirty="0"/>
              <a:t> </a:t>
            </a:r>
            <a:r>
              <a:rPr lang="en-GB" sz="2400" dirty="0" err="1"/>
              <a:t>felszívódása</a:t>
            </a:r>
            <a:r>
              <a:rPr lang="en-GB" sz="2400" dirty="0"/>
              <a:t>.</a:t>
            </a:r>
            <a:endParaRPr lang="hu-HU" sz="2400" dirty="0"/>
          </a:p>
          <a:p>
            <a:r>
              <a:rPr lang="en-GB" sz="2400" dirty="0"/>
              <a:t>Az </a:t>
            </a:r>
            <a:r>
              <a:rPr lang="en-GB" sz="2400" dirty="0" err="1"/>
              <a:t>endogén</a:t>
            </a:r>
            <a:r>
              <a:rPr lang="en-GB" sz="2400" dirty="0"/>
              <a:t> </a:t>
            </a:r>
            <a:r>
              <a:rPr lang="en-GB" sz="2400" dirty="0" err="1"/>
              <a:t>anyagok</a:t>
            </a:r>
            <a:r>
              <a:rPr lang="en-GB" sz="2400" dirty="0"/>
              <a:t> </a:t>
            </a:r>
            <a:r>
              <a:rPr lang="en-GB" sz="2400" dirty="0" err="1"/>
              <a:t>kiválasztása</a:t>
            </a:r>
            <a:r>
              <a:rPr lang="en-GB" sz="2400" dirty="0"/>
              <a:t>.</a:t>
            </a:r>
            <a:endParaRPr lang="hu-HU" sz="2400" dirty="0"/>
          </a:p>
          <a:p>
            <a:r>
              <a:rPr lang="en-GB" sz="2400" dirty="0" err="1"/>
              <a:t>Bélrendszeri</a:t>
            </a:r>
            <a:r>
              <a:rPr lang="en-GB" sz="2400" dirty="0"/>
              <a:t> </a:t>
            </a:r>
            <a:r>
              <a:rPr lang="en-GB" sz="2400" dirty="0" err="1"/>
              <a:t>mikrobióta</a:t>
            </a:r>
            <a:endParaRPr lang="hu-HU" sz="2400" dirty="0"/>
          </a:p>
          <a:p>
            <a:r>
              <a:rPr lang="en-GB" sz="2400" dirty="0"/>
              <a:t>Az </a:t>
            </a:r>
            <a:r>
              <a:rPr lang="en-GB" sz="2400" dirty="0" err="1"/>
              <a:t>emésztetlen</a:t>
            </a:r>
            <a:r>
              <a:rPr lang="en-GB" sz="2400" dirty="0"/>
              <a:t> </a:t>
            </a:r>
            <a:r>
              <a:rPr lang="en-GB" sz="2400" dirty="0" err="1"/>
              <a:t>takarmány</a:t>
            </a:r>
            <a:r>
              <a:rPr lang="en-GB" sz="2400" dirty="0"/>
              <a:t> </a:t>
            </a:r>
            <a:r>
              <a:rPr lang="en-GB" sz="2400" dirty="0" err="1"/>
              <a:t>és</a:t>
            </a:r>
            <a:r>
              <a:rPr lang="en-GB" sz="2400" dirty="0"/>
              <a:t> </a:t>
            </a:r>
            <a:r>
              <a:rPr lang="en-GB" sz="2400" dirty="0" err="1"/>
              <a:t>az</a:t>
            </a:r>
            <a:r>
              <a:rPr lang="en-GB" sz="2400" dirty="0"/>
              <a:t> </a:t>
            </a:r>
            <a:r>
              <a:rPr lang="en-GB" sz="2400" dirty="0" err="1"/>
              <a:t>anyagcsere-hulladék</a:t>
            </a:r>
            <a:r>
              <a:rPr lang="en-GB" sz="2400" dirty="0"/>
              <a:t> </a:t>
            </a:r>
            <a:r>
              <a:rPr lang="en-GB" sz="2400" dirty="0" err="1"/>
              <a:t>kiválasztása</a:t>
            </a:r>
            <a:r>
              <a:rPr lang="en-GB" sz="2400" dirty="0"/>
              <a:t>.</a:t>
            </a:r>
          </a:p>
        </p:txBody>
      </p:sp>
      <p:pic>
        <p:nvPicPr>
          <p:cNvPr id="1026" name="Picture 2" descr="The gastrointestinal tract (GIT) of poultry. Source: adapted from... |  Download Scientific Diagram">
            <a:extLst>
              <a:ext uri="{FF2B5EF4-FFF2-40B4-BE49-F238E27FC236}">
                <a16:creationId xmlns:a16="http://schemas.microsoft.com/office/drawing/2014/main" id="{57FEB39B-7FA5-0F99-0E2B-FC2D226DB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818" y="4822577"/>
            <a:ext cx="2790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036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2F06A708-C428-8443-AB48-F60A95FF7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1956391"/>
            <a:ext cx="5634077" cy="4467523"/>
          </a:xfrm>
        </p:spPr>
        <p:txBody>
          <a:bodyPr rtlCol="0" anchor="t">
            <a:normAutofit/>
          </a:bodyPr>
          <a:lstStyle/>
          <a:p>
            <a:pPr marL="0" indent="0" rtl="0">
              <a:buNone/>
            </a:pPr>
            <a:r>
              <a:rPr lang="en-GB" sz="2400" dirty="0"/>
              <a:t>A </a:t>
            </a:r>
            <a:r>
              <a:rPr lang="en-GB" sz="2400" dirty="0" err="1"/>
              <a:t>mikrobiom</a:t>
            </a:r>
            <a:r>
              <a:rPr lang="en-GB" sz="2400" dirty="0"/>
              <a:t> </a:t>
            </a:r>
            <a:r>
              <a:rPr lang="en-GB" sz="2400" dirty="0" err="1"/>
              <a:t>az</a:t>
            </a:r>
            <a:r>
              <a:rPr lang="en-GB" sz="2400" dirty="0"/>
              <a:t> </a:t>
            </a:r>
            <a:r>
              <a:rPr lang="en-GB" sz="2400" dirty="0" err="1"/>
              <a:t>őshonos</a:t>
            </a:r>
            <a:r>
              <a:rPr lang="en-GB" sz="2400" dirty="0"/>
              <a:t> </a:t>
            </a:r>
            <a:r>
              <a:rPr lang="en-GB" sz="2400" dirty="0" err="1"/>
              <a:t>mikrobák</a:t>
            </a:r>
            <a:r>
              <a:rPr lang="en-GB" sz="2400" dirty="0"/>
              <a:t> (a </a:t>
            </a:r>
            <a:r>
              <a:rPr lang="hu-HU" sz="2400" dirty="0"/>
              <a:t>bélrendszer</a:t>
            </a:r>
            <a:r>
              <a:rPr lang="en-GB" sz="2400" dirty="0"/>
              <a:t> </a:t>
            </a:r>
            <a:r>
              <a:rPr lang="en-GB" sz="2400" dirty="0" err="1"/>
              <a:t>mikroflórájának</a:t>
            </a:r>
            <a:r>
              <a:rPr lang="en-GB" sz="2400" dirty="0"/>
              <a:t>) </a:t>
            </a:r>
            <a:r>
              <a:rPr lang="en-GB" sz="2400" dirty="0" err="1"/>
              <a:t>kollektív</a:t>
            </a:r>
            <a:r>
              <a:rPr lang="en-GB" sz="2400" dirty="0"/>
              <a:t> </a:t>
            </a:r>
            <a:r>
              <a:rPr lang="en-GB" sz="2400" dirty="0" err="1"/>
              <a:t>genomját</a:t>
            </a:r>
            <a:r>
              <a:rPr lang="en-GB" sz="2400" dirty="0"/>
              <a:t> </a:t>
            </a:r>
            <a:r>
              <a:rPr lang="en-GB" sz="2400" dirty="0" err="1"/>
              <a:t>írja</a:t>
            </a:r>
            <a:r>
              <a:rPr lang="en-GB" sz="2400" dirty="0"/>
              <a:t> le.</a:t>
            </a:r>
            <a:endParaRPr lang="hu-HU" sz="2400" dirty="0"/>
          </a:p>
          <a:p>
            <a:pPr marL="0" indent="0" rtl="0">
              <a:buNone/>
            </a:pPr>
            <a:r>
              <a:rPr lang="en-GB" sz="2400" dirty="0"/>
              <a:t>A </a:t>
            </a:r>
            <a:r>
              <a:rPr lang="en-GB" sz="2400" dirty="0" err="1"/>
              <a:t>mikrobiom</a:t>
            </a:r>
            <a:r>
              <a:rPr lang="hu-HU" sz="2400" dirty="0"/>
              <a:t> </a:t>
            </a:r>
            <a:r>
              <a:rPr lang="en-GB" sz="2400" dirty="0" err="1"/>
              <a:t>több</a:t>
            </a:r>
            <a:r>
              <a:rPr lang="en-GB" sz="2400" dirty="0"/>
              <a:t> mint 640 </a:t>
            </a:r>
            <a:r>
              <a:rPr lang="en-GB" sz="2400" dirty="0" err="1"/>
              <a:t>különböző</a:t>
            </a:r>
            <a:r>
              <a:rPr lang="en-GB" sz="2400" dirty="0"/>
              <a:t> </a:t>
            </a:r>
            <a:r>
              <a:rPr lang="en-GB" sz="2400" dirty="0" err="1"/>
              <a:t>baktériumfajt</a:t>
            </a:r>
            <a:r>
              <a:rPr lang="en-GB" sz="2400" dirty="0"/>
              <a:t> </a:t>
            </a:r>
            <a:r>
              <a:rPr lang="en-GB" sz="2400" dirty="0" err="1"/>
              <a:t>tartalmaz</a:t>
            </a:r>
            <a:r>
              <a:rPr lang="en-GB" sz="2400" dirty="0"/>
              <a:t>. </a:t>
            </a:r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09B206E8-59BD-1B4C-8912-9A0443F9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</p:spPr>
        <p:txBody>
          <a:bodyPr rtlCol="0" anchor="t">
            <a:normAutofit/>
          </a:bodyPr>
          <a:lstStyle/>
          <a:p>
            <a:pPr algn="ctr" rtl="0"/>
            <a:r>
              <a:rPr lang="en-GB" dirty="0"/>
              <a:t>A BÉLRENDSZER INTEGRITÁSA</a:t>
            </a:r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6B629A3F-4DB8-42E7-8732-B25CD96C8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0" r="16424"/>
          <a:stretch/>
        </p:blipFill>
        <p:spPr>
          <a:xfrm>
            <a:off x="581192" y="121715"/>
            <a:ext cx="1245704" cy="9505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D4E164F-8B3F-47F9-8FF4-D713ABBE968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9" t="11341" r="16930" b="14973"/>
          <a:stretch/>
        </p:blipFill>
        <p:spPr bwMode="auto">
          <a:xfrm>
            <a:off x="11113477" y="39415"/>
            <a:ext cx="1078523" cy="111413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4DFB00D0-EB09-8229-9916-4BD9B0908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2590" y="1956391"/>
            <a:ext cx="5314123" cy="4467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A </a:t>
            </a:r>
            <a:r>
              <a:rPr lang="en-GB" sz="2400" dirty="0" err="1"/>
              <a:t>bélrendszer</a:t>
            </a:r>
            <a:r>
              <a:rPr lang="en-GB" sz="2400" dirty="0"/>
              <a:t> </a:t>
            </a:r>
            <a:r>
              <a:rPr lang="en-GB" sz="2400" dirty="0" err="1"/>
              <a:t>folyamatosan</a:t>
            </a:r>
            <a:r>
              <a:rPr lang="en-GB" sz="2400" dirty="0"/>
              <a:t> ki van </a:t>
            </a:r>
            <a:r>
              <a:rPr lang="en-GB" sz="2400" dirty="0" err="1"/>
              <a:t>téve</a:t>
            </a:r>
            <a:r>
              <a:rPr lang="en-GB" sz="2400" dirty="0"/>
              <a:t> </a:t>
            </a:r>
            <a:r>
              <a:rPr lang="en-GB" sz="2400" dirty="0" err="1"/>
              <a:t>különböző</a:t>
            </a:r>
            <a:r>
              <a:rPr lang="en-GB" sz="2400" dirty="0"/>
              <a:t> </a:t>
            </a:r>
            <a:r>
              <a:rPr lang="en-GB" sz="2400" dirty="0" err="1"/>
              <a:t>antigéneknek</a:t>
            </a:r>
            <a:r>
              <a:rPr lang="en-GB" sz="2400" dirty="0"/>
              <a:t>, </a:t>
            </a:r>
            <a:r>
              <a:rPr lang="en-GB" sz="2400" dirty="0" err="1"/>
              <a:t>amelyek</a:t>
            </a:r>
            <a:r>
              <a:rPr lang="en-GB" sz="2400" dirty="0"/>
              <a:t> </a:t>
            </a:r>
            <a:r>
              <a:rPr lang="en-GB" sz="2400" dirty="0" err="1"/>
              <a:t>lehetnek</a:t>
            </a:r>
            <a:r>
              <a:rPr lang="en-GB" sz="2400" dirty="0"/>
              <a:t> </a:t>
            </a:r>
            <a:r>
              <a:rPr lang="en-GB" sz="2400" dirty="0" err="1"/>
              <a:t>patogének</a:t>
            </a:r>
            <a:r>
              <a:rPr lang="en-GB" sz="2400" dirty="0"/>
              <a:t> (</a:t>
            </a:r>
            <a:r>
              <a:rPr lang="en-GB" sz="2400" dirty="0" err="1"/>
              <a:t>vagy</a:t>
            </a:r>
            <a:r>
              <a:rPr lang="en-GB" sz="2400" dirty="0"/>
              <a:t> </a:t>
            </a:r>
            <a:r>
              <a:rPr lang="en-GB" sz="2400" dirty="0" err="1"/>
              <a:t>nem</a:t>
            </a:r>
            <a:r>
              <a:rPr lang="en-GB" sz="2400" dirty="0"/>
              <a:t>). A </a:t>
            </a:r>
            <a:r>
              <a:rPr lang="en-GB" sz="2400" dirty="0" err="1"/>
              <a:t>bélbaktériumoknak</a:t>
            </a:r>
            <a:r>
              <a:rPr lang="en-GB" sz="2400" dirty="0"/>
              <a:t> </a:t>
            </a:r>
            <a:r>
              <a:rPr lang="en-GB" sz="2400" dirty="0" err="1"/>
              <a:t>tulajdonított</a:t>
            </a:r>
            <a:r>
              <a:rPr lang="en-GB" sz="2400" dirty="0"/>
              <a:t> </a:t>
            </a:r>
            <a:r>
              <a:rPr lang="en-GB" sz="2400" dirty="0" err="1"/>
              <a:t>jótékony</a:t>
            </a:r>
            <a:r>
              <a:rPr lang="en-GB" sz="2400" dirty="0"/>
              <a:t> </a:t>
            </a:r>
            <a:r>
              <a:rPr lang="en-GB" sz="2400" dirty="0" err="1"/>
              <a:t>funkciók</a:t>
            </a:r>
            <a:r>
              <a:rPr lang="en-GB" sz="2400" dirty="0"/>
              <a:t> </a:t>
            </a:r>
            <a:r>
              <a:rPr lang="en-GB" sz="2400" dirty="0" err="1"/>
              <a:t>listája</a:t>
            </a:r>
            <a:r>
              <a:rPr lang="en-GB" sz="2400" dirty="0"/>
              <a:t> </a:t>
            </a:r>
            <a:r>
              <a:rPr lang="en-GB" sz="2400" dirty="0" err="1"/>
              <a:t>hatalmas</a:t>
            </a:r>
            <a:r>
              <a:rPr lang="en-GB" sz="2400" dirty="0"/>
              <a:t>:</a:t>
            </a:r>
            <a:endParaRPr lang="hu-HU" sz="2400" dirty="0"/>
          </a:p>
          <a:p>
            <a:pPr marL="0" indent="0">
              <a:buNone/>
            </a:pPr>
            <a:r>
              <a:rPr lang="en-GB" sz="2400" dirty="0" err="1"/>
              <a:t>Tápanyagok</a:t>
            </a:r>
            <a:r>
              <a:rPr lang="en-GB" sz="2400" dirty="0"/>
              <a:t> </a:t>
            </a:r>
            <a:r>
              <a:rPr lang="en-GB" sz="2400" dirty="0" err="1"/>
              <a:t>feldolgozása</a:t>
            </a:r>
            <a:r>
              <a:rPr lang="en-GB" sz="2400" dirty="0"/>
              <a:t>, a </a:t>
            </a:r>
            <a:r>
              <a:rPr lang="en-GB" sz="2400" dirty="0" err="1"/>
              <a:t>bél</a:t>
            </a:r>
            <a:r>
              <a:rPr lang="en-GB" sz="2400" dirty="0"/>
              <a:t> </a:t>
            </a:r>
            <a:r>
              <a:rPr lang="en-GB" sz="2400" dirty="0" err="1"/>
              <a:t>angiogenezisének</a:t>
            </a:r>
            <a:r>
              <a:rPr lang="en-GB" sz="2400" dirty="0"/>
              <a:t> </a:t>
            </a:r>
            <a:r>
              <a:rPr lang="en-GB" sz="2400" dirty="0" err="1"/>
              <a:t>szabályozása</a:t>
            </a:r>
            <a:r>
              <a:rPr lang="en-GB" sz="2400" dirty="0"/>
              <a:t>, a </a:t>
            </a:r>
            <a:r>
              <a:rPr lang="en-GB" sz="2400" dirty="0" err="1"/>
              <a:t>bélhez</a:t>
            </a:r>
            <a:r>
              <a:rPr lang="en-GB" sz="2400" dirty="0"/>
              <a:t> </a:t>
            </a:r>
            <a:r>
              <a:rPr lang="en-GB" sz="2400" dirty="0" err="1"/>
              <a:t>kapcsolódó</a:t>
            </a:r>
            <a:r>
              <a:rPr lang="en-GB" sz="2400" dirty="0"/>
              <a:t> </a:t>
            </a:r>
            <a:r>
              <a:rPr lang="en-GB" sz="2400" dirty="0" err="1"/>
              <a:t>nyirokszövetek</a:t>
            </a:r>
            <a:r>
              <a:rPr lang="en-GB" sz="2400" dirty="0"/>
              <a:t> </a:t>
            </a:r>
            <a:r>
              <a:rPr lang="en-GB" sz="2400" dirty="0" err="1"/>
              <a:t>fejlődése</a:t>
            </a:r>
            <a:r>
              <a:rPr lang="en-GB" sz="2400" dirty="0"/>
              <a:t>, a </a:t>
            </a:r>
            <a:r>
              <a:rPr lang="en-GB" sz="2400" dirty="0" err="1"/>
              <a:t>nyálkahártya</a:t>
            </a:r>
            <a:r>
              <a:rPr lang="en-GB" sz="2400" dirty="0"/>
              <a:t> </a:t>
            </a:r>
            <a:r>
              <a:rPr lang="en-GB" sz="2400" dirty="0" err="1"/>
              <a:t>immunitás</a:t>
            </a:r>
            <a:r>
              <a:rPr lang="en-GB" sz="2400" dirty="0"/>
              <a:t> </a:t>
            </a:r>
            <a:r>
              <a:rPr lang="en-GB" sz="2400" dirty="0" err="1"/>
              <a:t>és</a:t>
            </a:r>
            <a:r>
              <a:rPr lang="en-GB" sz="2400" dirty="0"/>
              <a:t> a </a:t>
            </a:r>
            <a:r>
              <a:rPr lang="en-GB" sz="2400" dirty="0" err="1"/>
              <a:t>preimmun</a:t>
            </a:r>
            <a:r>
              <a:rPr lang="en-GB" sz="2400" dirty="0"/>
              <a:t> </a:t>
            </a:r>
            <a:r>
              <a:rPr lang="en-GB" sz="2400" dirty="0" err="1"/>
              <a:t>antitestek</a:t>
            </a:r>
            <a:r>
              <a:rPr lang="en-GB" sz="2400" dirty="0"/>
              <a:t> </a:t>
            </a:r>
            <a:r>
              <a:rPr lang="en-GB" sz="2400" dirty="0" err="1"/>
              <a:t>diverzifikációja</a:t>
            </a:r>
            <a:r>
              <a:rPr lang="en-GB" sz="2400" dirty="0"/>
              <a:t>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1A68027-A79B-D90A-3C7F-3D792DCEF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193" y="4271264"/>
            <a:ext cx="212407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865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6508049_TF56180624_Win32" id="{A7E38BF6-6026-46E4-9B6D-CF31970D8871}" vid="{00A58461-822D-4CB3-97DB-8245D6E3334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435A0B9-5F49-415F-9BEE-591FDACE98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6AEDE5-E9AF-4E9F-97C3-19B848D35A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DC43B05-D266-4257-98DE-FF9D8CEDAE76}">
  <ds:schemaRefs>
    <ds:schemaRef ds:uri="http://schemas.microsoft.com/office/2006/documentManagement/types"/>
    <ds:schemaRef ds:uri="http://purl.org/dc/dcmitype/"/>
    <ds:schemaRef ds:uri="16c05727-aa75-4e4a-9b5f-8a80a1165891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71af3243-3dd4-4a8d-8c0d-dd76da1f02a5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ventas minimalista tenue</Template>
  <TotalTime>4321</TotalTime>
  <Words>1972</Words>
  <Application>Microsoft Office PowerPoint</Application>
  <PresentationFormat>Szélesvásznú</PresentationFormat>
  <Paragraphs>259</Paragraphs>
  <Slides>43</Slides>
  <Notes>22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43</vt:i4>
      </vt:variant>
    </vt:vector>
  </HeadingPairs>
  <TitlesOfParts>
    <vt:vector size="53" baseType="lpstr">
      <vt:lpstr>Aharoni</vt:lpstr>
      <vt:lpstr>Arial</vt:lpstr>
      <vt:lpstr>Bodoni SvtyTwo ITC TT-Book</vt:lpstr>
      <vt:lpstr>Calibri</vt:lpstr>
      <vt:lpstr>Garamond</vt:lpstr>
      <vt:lpstr>Helvetica Light</vt:lpstr>
      <vt:lpstr>Open Sans</vt:lpstr>
      <vt:lpstr>Wingdings</vt:lpstr>
      <vt:lpstr>Wingdings 2</vt:lpstr>
      <vt:lpstr>DividendVTI</vt:lpstr>
      <vt:lpstr>„ÚJ KIHÍVÁSOK – MEGOLDÁSOK AZ AKTUÁLIS PROBLÉMÁKRA"</vt:lpstr>
      <vt:lpstr>summary</vt:lpstr>
      <vt:lpstr>JELENLEGI HELYZET</vt:lpstr>
      <vt:lpstr>JELENLEGI HELYZET</vt:lpstr>
      <vt:lpstr> “egyre nagyobb az érdeklődés az antibiotikummentes húsok iránt” KIHÍVÁS: nagy biztonsággal, antibiotikumok csökkentésével és ésszerű költséggel termelni.</vt:lpstr>
      <vt:lpstr>CÉGBEMUTATÁS</vt:lpstr>
      <vt:lpstr>Többtényezős megközelítés</vt:lpstr>
      <vt:lpstr>A BÉLRENDSZER INTEGRITÁSA</vt:lpstr>
      <vt:lpstr>A BÉLRENDSZER INTEGRITÁSA</vt:lpstr>
      <vt:lpstr>A BÉLRENDSZER INTEGRITÁSA</vt:lpstr>
      <vt:lpstr>VÍZMINŐSÉG</vt:lpstr>
      <vt:lpstr>VÍZFELVÉTEL</vt:lpstr>
      <vt:lpstr>SAVANYÍTÓK</vt:lpstr>
      <vt:lpstr>4 lépés az antibiotikumok használatának csökkentésére</vt:lpstr>
      <vt:lpstr>andCID WATER FLP </vt:lpstr>
      <vt:lpstr>pH és klór aktivitás</vt:lpstr>
      <vt:lpstr>PowerPoint-bemutató</vt:lpstr>
      <vt:lpstr>CÉLOK</vt:lpstr>
      <vt:lpstr>célok</vt:lpstr>
      <vt:lpstr>MIKOR HASZNÁLHATJUK A ZINCOLACOT?</vt:lpstr>
      <vt:lpstr>Zincolac + SAVAK</vt:lpstr>
      <vt:lpstr>GYAKORLATI PÉLDÁK ‚A’</vt:lpstr>
      <vt:lpstr>GYAKORLATI PÉLDÁK ‚B’</vt:lpstr>
      <vt:lpstr>GYAKORLATI ESETEK ‚C’</vt:lpstr>
      <vt:lpstr>GYAKORLATI ESETEK ‚D’</vt:lpstr>
      <vt:lpstr>ENTEROHELP</vt:lpstr>
      <vt:lpstr>INTÉZKEDÉSEK</vt:lpstr>
      <vt:lpstr>ÖSSZETEVŐK</vt:lpstr>
      <vt:lpstr>BUTIRÁT ÉS VAJSAV</vt:lpstr>
      <vt:lpstr>ILLÓOJALOK</vt:lpstr>
      <vt:lpstr>GYAKORLATI ESETEK</vt:lpstr>
      <vt:lpstr>GYAKORLATI ESETEK</vt:lpstr>
      <vt:lpstr>GYAKORLATI ESETEK</vt:lpstr>
      <vt:lpstr>SURFACE</vt:lpstr>
      <vt:lpstr>HATÁSMECHANIZMUS</vt:lpstr>
      <vt:lpstr>ÉRINTKEZÉSI FELÜLET</vt:lpstr>
      <vt:lpstr>A MÉRET SZÁMít!</vt:lpstr>
      <vt:lpstr>A MÉRET SZÁMít!</vt:lpstr>
      <vt:lpstr>KÍSÉRLET</vt:lpstr>
      <vt:lpstr>KÍSÉRLET</vt:lpstr>
      <vt:lpstr>KÍSÉRLET</vt:lpstr>
      <vt:lpstr>KÍSÉRLET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EnteROHELP CUSTOMER EXPERIENCE´s</dc:title>
  <dc:creator>Carlos Garcimartin</dc:creator>
  <cp:lastModifiedBy>User</cp:lastModifiedBy>
  <cp:revision>126</cp:revision>
  <dcterms:created xsi:type="dcterms:W3CDTF">2021-02-18T09:18:45Z</dcterms:created>
  <dcterms:modified xsi:type="dcterms:W3CDTF">2023-02-28T14:17:34Z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